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handoutMasterIdLst>
    <p:handoutMasterId r:id="rId15"/>
  </p:handoutMasterIdLst>
  <p:sldIdLst>
    <p:sldId id="742" r:id="rId2"/>
    <p:sldId id="743" r:id="rId3"/>
    <p:sldId id="745" r:id="rId4"/>
    <p:sldId id="757" r:id="rId5"/>
    <p:sldId id="758" r:id="rId6"/>
    <p:sldId id="759" r:id="rId7"/>
    <p:sldId id="751" r:id="rId8"/>
    <p:sldId id="263" r:id="rId9"/>
    <p:sldId id="761" r:id="rId10"/>
    <p:sldId id="763" r:id="rId11"/>
    <p:sldId id="750" r:id="rId12"/>
    <p:sldId id="753" r:id="rId13"/>
  </p:sldIdLst>
  <p:sldSz cx="9144000" cy="6858000" type="screen4x3"/>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Arial" charset="0"/>
        <a:ea typeface="ＭＳ Ｐゴシック" charset="-128"/>
        <a:cs typeface="+mn-cs"/>
      </a:defRPr>
    </a:lvl1pPr>
    <a:lvl2pPr marL="457200" algn="l" defTabSz="457200" rtl="0" eaLnBrk="0" fontAlgn="base" hangingPunct="0">
      <a:spcBef>
        <a:spcPct val="0"/>
      </a:spcBef>
      <a:spcAft>
        <a:spcPct val="0"/>
      </a:spcAft>
      <a:defRPr kern="1200">
        <a:solidFill>
          <a:schemeClr val="tx1"/>
        </a:solidFill>
        <a:latin typeface="Arial" charset="0"/>
        <a:ea typeface="ＭＳ Ｐゴシック" charset="-128"/>
        <a:cs typeface="+mn-cs"/>
      </a:defRPr>
    </a:lvl2pPr>
    <a:lvl3pPr marL="914400" algn="l" defTabSz="457200" rtl="0" eaLnBrk="0" fontAlgn="base" hangingPunct="0">
      <a:spcBef>
        <a:spcPct val="0"/>
      </a:spcBef>
      <a:spcAft>
        <a:spcPct val="0"/>
      </a:spcAft>
      <a:defRPr kern="1200">
        <a:solidFill>
          <a:schemeClr val="tx1"/>
        </a:solidFill>
        <a:latin typeface="Arial" charset="0"/>
        <a:ea typeface="ＭＳ Ｐゴシック" charset="-128"/>
        <a:cs typeface="+mn-cs"/>
      </a:defRPr>
    </a:lvl3pPr>
    <a:lvl4pPr marL="1371600" algn="l" defTabSz="457200" rtl="0" eaLnBrk="0" fontAlgn="base" hangingPunct="0">
      <a:spcBef>
        <a:spcPct val="0"/>
      </a:spcBef>
      <a:spcAft>
        <a:spcPct val="0"/>
      </a:spcAft>
      <a:defRPr kern="1200">
        <a:solidFill>
          <a:schemeClr val="tx1"/>
        </a:solidFill>
        <a:latin typeface="Arial" charset="0"/>
        <a:ea typeface="ＭＳ Ｐゴシック" charset="-128"/>
        <a:cs typeface="+mn-cs"/>
      </a:defRPr>
    </a:lvl4pPr>
    <a:lvl5pPr marL="1828800" algn="l" defTabSz="457200" rtl="0" eaLnBrk="0" fontAlgn="base" hangingPunct="0">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556" autoAdjust="0"/>
    <p:restoredTop sz="62781" autoAdjust="0"/>
  </p:normalViewPr>
  <p:slideViewPr>
    <p:cSldViewPr snapToGrid="0" snapToObjects="1">
      <p:cViewPr>
        <p:scale>
          <a:sx n="200" d="100"/>
          <a:sy n="200" d="100"/>
        </p:scale>
        <p:origin x="-2720" y="-816"/>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z="1200">
                <a:ea typeface="ＭＳ Ｐゴシック" charset="0"/>
                <a:cs typeface="ＭＳ Ｐゴシック" charset="0"/>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smtClean="0"/>
            </a:lvl1pPr>
          </a:lstStyle>
          <a:p>
            <a:pPr>
              <a:defRPr/>
            </a:pPr>
            <a:fld id="{38DFF5C0-E465-2141-9DA4-0426C931BB8A}" type="datetime1">
              <a:rPr lang="en-US" altLang="x-none"/>
              <a:pPr>
                <a:defRPr/>
              </a:pPr>
              <a:t>7/23/2018</a:t>
            </a:fld>
            <a:endParaRPr lang="en-US" altLang="x-none"/>
          </a:p>
        </p:txBody>
      </p:sp>
      <p:sp>
        <p:nvSpPr>
          <p:cNvPr id="4" name="Footer Placeholder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defRPr sz="1200">
                <a:ea typeface="ＭＳ Ｐゴシック" charset="0"/>
                <a:cs typeface="ＭＳ Ｐゴシック" charset="0"/>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6210B969-6C1E-6C49-AE77-5FAF8670A877}" type="slidenum">
              <a:rPr lang="en-US" altLang="x-none"/>
              <a:pPr>
                <a:defRPr/>
              </a:pPr>
              <a:t>‹#›</a:t>
            </a:fld>
            <a:endParaRPr lang="en-US" altLang="x-none"/>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smtClean="0">
                <a:latin typeface="Calibri" charset="0"/>
              </a:defRPr>
            </a:lvl1pPr>
          </a:lstStyle>
          <a:p>
            <a:pPr>
              <a:defRPr/>
            </a:pPr>
            <a:fld id="{960A9638-E292-0445-9EDF-875125FC946F}" type="datetime1">
              <a:rPr lang="en-US" altLang="x-none"/>
              <a:pPr>
                <a:defRPr/>
              </a:pPr>
              <a:t>7/23/2018</a:t>
            </a:fld>
            <a:endParaRPr lang="en-US" altLang="x-none"/>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Calibri" charset="0"/>
              </a:defRPr>
            </a:lvl1pPr>
          </a:lstStyle>
          <a:p>
            <a:pPr>
              <a:defRPr/>
            </a:pPr>
            <a:fld id="{F901C7F0-7C9C-6A4C-9A5D-1C51E760D7D5}" type="slidenum">
              <a:rPr lang="en-US" altLang="x-none"/>
              <a:pPr>
                <a:defRPr/>
              </a:pPr>
              <a:t>‹#›</a:t>
            </a:fld>
            <a:endParaRPr lang="en-US" altLang="x-none"/>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901C7F0-7C9C-6A4C-9A5D-1C51E760D7D5}" type="slidenum">
              <a:rPr lang="en-US" altLang="x-none" smtClean="0"/>
              <a:pPr>
                <a:defRPr/>
              </a:pPr>
              <a:t>1</a:t>
            </a:fld>
            <a:endParaRPr lang="en-US" altLang="x-none"/>
          </a:p>
        </p:txBody>
      </p:sp>
    </p:spTree>
    <p:extLst>
      <p:ext uri="{BB962C8B-B14F-4D97-AF65-F5344CB8AC3E}">
        <p14:creationId xmlns:p14="http://schemas.microsoft.com/office/powerpoint/2010/main" val="15600932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Yes we do,  if we cluster our animals based on those that achieved greater than 5 log viremia at set point (red curves), and those with less than 4 log viremia (blue curves), we can see that those </a:t>
            </a:r>
            <a:r>
              <a:rPr lang="en-US" dirty="0" err="1"/>
              <a:t>wth</a:t>
            </a:r>
            <a:r>
              <a:rPr lang="en-US" dirty="0"/>
              <a:t> more </a:t>
            </a:r>
            <a:r>
              <a:rPr lang="en-US" dirty="0" err="1"/>
              <a:t>bengn</a:t>
            </a:r>
            <a:r>
              <a:rPr lang="en-US" dirty="0"/>
              <a:t> progression  are also those with lower replication during the course of acute infection. While the peak viremia is not associated to the set point, the AUC from day zero to week 5 (day in which art started) is stat shows </a:t>
            </a:r>
            <a:r>
              <a:rPr lang="en-US" dirty="0" err="1"/>
              <a:t>signinf</a:t>
            </a:r>
            <a:r>
              <a:rPr lang="en-US" dirty="0"/>
              <a:t> correlation with viral set point in the entire group of n=22 animals.</a:t>
            </a:r>
          </a:p>
          <a:p>
            <a:endParaRPr lang="en-US" dirty="0"/>
          </a:p>
          <a:p>
            <a:r>
              <a:rPr lang="en-US" dirty="0"/>
              <a:t>If we zoom a little bit further, we can see that what happens during the first weeks of HAART, specifically how fast the virus decays during </a:t>
            </a:r>
            <a:r>
              <a:rPr lang="en-US" dirty="0" err="1"/>
              <a:t>haart</a:t>
            </a:r>
            <a:r>
              <a:rPr lang="en-US" dirty="0"/>
              <a:t>, is also predictor (and even higher) of </a:t>
            </a:r>
            <a:r>
              <a:rPr lang="en-US" dirty="0" err="1"/>
              <a:t>virlogic</a:t>
            </a:r>
            <a:r>
              <a:rPr lang="en-US" dirty="0"/>
              <a:t> set point.</a:t>
            </a:r>
          </a:p>
          <a:p>
            <a:endParaRPr lang="en-US" dirty="0"/>
          </a:p>
          <a:p>
            <a:r>
              <a:rPr lang="en-US" dirty="0"/>
              <a:t>Now, 8 are the  animals achieving more than 5 log viremia – of these, …4 belong to the active and 4 to the control group..</a:t>
            </a:r>
          </a:p>
          <a:p>
            <a:r>
              <a:rPr lang="en-US" dirty="0"/>
              <a:t>10 animals achieved less than 4 log viremia\of these….4 belonged to the active group and 4 to the control group.</a:t>
            </a:r>
          </a:p>
          <a:p>
            <a:endParaRPr lang="en-US" dirty="0"/>
          </a:p>
          <a:p>
            <a:r>
              <a:rPr lang="en-US" dirty="0"/>
              <a:t>It shows from another angle, that the anti-alfa4beta7 had little contribution in </a:t>
            </a:r>
            <a:r>
              <a:rPr lang="en-US" dirty="0" err="1"/>
              <a:t>deteriinig</a:t>
            </a:r>
            <a:r>
              <a:rPr lang="en-US" dirty="0"/>
              <a:t> the fate of progression in this group of animals</a:t>
            </a:r>
          </a:p>
        </p:txBody>
      </p:sp>
      <p:sp>
        <p:nvSpPr>
          <p:cNvPr id="4" name="Slide Number Placeholder 3"/>
          <p:cNvSpPr>
            <a:spLocks noGrp="1"/>
          </p:cNvSpPr>
          <p:nvPr>
            <p:ph type="sldNum" sz="quarter" idx="10"/>
          </p:nvPr>
        </p:nvSpPr>
        <p:spPr/>
        <p:txBody>
          <a:bodyPr/>
          <a:lstStyle/>
          <a:p>
            <a:pPr>
              <a:defRPr/>
            </a:pPr>
            <a:fld id="{F901C7F0-7C9C-6A4C-9A5D-1C51E760D7D5}" type="slidenum">
              <a:rPr lang="en-US" altLang="x-none" smtClean="0"/>
              <a:pPr>
                <a:defRPr/>
              </a:pPr>
              <a:t>10</a:t>
            </a:fld>
            <a:endParaRPr lang="en-US" altLang="x-none"/>
          </a:p>
        </p:txBody>
      </p:sp>
    </p:spTree>
    <p:extLst>
      <p:ext uri="{BB962C8B-B14F-4D97-AF65-F5344CB8AC3E}">
        <p14:creationId xmlns:p14="http://schemas.microsoft.com/office/powerpoint/2010/main" val="7543804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pPr>
              <a:defRPr/>
            </a:pPr>
            <a:fld id="{F901C7F0-7C9C-6A4C-9A5D-1C51E760D7D5}" type="slidenum">
              <a:rPr lang="en-US" altLang="x-none" smtClean="0"/>
              <a:pPr>
                <a:defRPr/>
              </a:pPr>
              <a:t>12</a:t>
            </a:fld>
            <a:endParaRPr lang="en-US" altLang="x-none"/>
          </a:p>
        </p:txBody>
      </p:sp>
    </p:spTree>
    <p:extLst>
      <p:ext uri="{BB962C8B-B14F-4D97-AF65-F5344CB8AC3E}">
        <p14:creationId xmlns:p14="http://schemas.microsoft.com/office/powerpoint/2010/main" val="7340181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alfa4beta7? Because it is an important integrin expressed on lymphocytes and responsible for the T cell homing in lymphoid tissues, in particular the </a:t>
            </a:r>
            <a:r>
              <a:rPr lang="en-US" dirty="0" err="1"/>
              <a:t>galt</a:t>
            </a:r>
            <a:r>
              <a:rPr lang="en-US" dirty="0"/>
              <a:t>, a compartment in which there is high concentration of the receptor for a4b7, the </a:t>
            </a:r>
            <a:r>
              <a:rPr lang="en-US" dirty="0" err="1"/>
              <a:t>madcam</a:t>
            </a:r>
            <a:r>
              <a:rPr lang="en-US" dirty="0"/>
              <a:t> </a:t>
            </a:r>
            <a:r>
              <a:rPr lang="en-US" dirty="0" err="1"/>
              <a:t>recptor</a:t>
            </a:r>
            <a:r>
              <a:rPr lang="en-US" dirty="0"/>
              <a:t>.</a:t>
            </a:r>
          </a:p>
          <a:p>
            <a:endParaRPr lang="en-US" dirty="0"/>
          </a:p>
          <a:p>
            <a:r>
              <a:rPr lang="en-US" dirty="0"/>
              <a:t>Ten-15 years ago studies were conducted in vitro and then in vivo to show that cd4 t cells with high levels of a4b7 are preferential targets of HIV and SIV during acute infection</a:t>
            </a:r>
          </a:p>
          <a:p>
            <a:endParaRPr lang="en-US" dirty="0"/>
          </a:p>
          <a:p>
            <a:r>
              <a:rPr lang="en-US" dirty="0"/>
              <a:t>And so , at Emory University, few studies followed from those original observations to demonstrate that the administration of an anti-a4b7 </a:t>
            </a:r>
            <a:r>
              <a:rPr lang="en-US" dirty="0" err="1"/>
              <a:t>mAb</a:t>
            </a:r>
            <a:r>
              <a:rPr lang="en-US" dirty="0"/>
              <a:t> around the time of SIV infection was able to prevent transmission in a </a:t>
            </a:r>
            <a:r>
              <a:rPr lang="en-US" dirty="0" err="1"/>
              <a:t>signifncat</a:t>
            </a:r>
            <a:r>
              <a:rPr lang="en-US" dirty="0"/>
              <a:t> proportion of animals,//and also important observation in those studies was that the animals who got infected showed also lower viral dissemination in tissues</a:t>
            </a:r>
          </a:p>
          <a:p>
            <a:endParaRPr lang="en-US" dirty="0"/>
          </a:p>
          <a:p>
            <a:r>
              <a:rPr lang="en-US" dirty="0"/>
              <a:t>In 2016, the same team from Emory showed that the administration of the same anti-a4b7 </a:t>
            </a:r>
            <a:r>
              <a:rPr lang="en-US" dirty="0" err="1"/>
              <a:t>mAb</a:t>
            </a:r>
            <a:r>
              <a:rPr lang="en-US" dirty="0"/>
              <a:t>, but this time two months after the infection and at a time when ART had already started in the infected subjects, was able to </a:t>
            </a:r>
            <a:r>
              <a:rPr lang="en-US" dirty="0" err="1"/>
              <a:t>avhieve</a:t>
            </a:r>
            <a:r>
              <a:rPr lang="en-US" dirty="0"/>
              <a:t> prolonged virologic control following treatment discontinuation</a:t>
            </a:r>
          </a:p>
        </p:txBody>
      </p:sp>
      <p:sp>
        <p:nvSpPr>
          <p:cNvPr id="4" name="Slide Number Placeholder 3"/>
          <p:cNvSpPr>
            <a:spLocks noGrp="1"/>
          </p:cNvSpPr>
          <p:nvPr>
            <p:ph type="sldNum" sz="quarter" idx="10"/>
          </p:nvPr>
        </p:nvSpPr>
        <p:spPr/>
        <p:txBody>
          <a:bodyPr/>
          <a:lstStyle/>
          <a:p>
            <a:pPr>
              <a:defRPr/>
            </a:pPr>
            <a:fld id="{F901C7F0-7C9C-6A4C-9A5D-1C51E760D7D5}" type="slidenum">
              <a:rPr lang="en-US" altLang="x-none" smtClean="0"/>
              <a:pPr>
                <a:defRPr/>
              </a:pPr>
              <a:t>2</a:t>
            </a:fld>
            <a:endParaRPr lang="en-US" altLang="x-none"/>
          </a:p>
        </p:txBody>
      </p:sp>
    </p:spTree>
    <p:extLst>
      <p:ext uri="{BB962C8B-B14F-4D97-AF65-F5344CB8AC3E}">
        <p14:creationId xmlns:p14="http://schemas.microsoft.com/office/powerpoint/2010/main" val="6431390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Clearly an important observation.., first of all for its potential in inducing art-free remission, and second because  of the </a:t>
            </a:r>
            <a:r>
              <a:rPr lang="en-US" dirty="0" err="1"/>
              <a:t>avialabilty</a:t>
            </a:r>
            <a:r>
              <a:rPr lang="en-US" dirty="0"/>
              <a:t> of the equivalent of an anti-a4b7 </a:t>
            </a:r>
            <a:r>
              <a:rPr lang="en-US" dirty="0" err="1"/>
              <a:t>mab</a:t>
            </a:r>
            <a:r>
              <a:rPr lang="en-US" dirty="0"/>
              <a:t> for human studies (I am referring to the Vedolizumab, used for the treatment of IBD); for this reason, two studies were undertaken from our programs. </a:t>
            </a:r>
          </a:p>
        </p:txBody>
      </p:sp>
      <p:sp>
        <p:nvSpPr>
          <p:cNvPr id="4" name="Slide Number Placeholder 3"/>
          <p:cNvSpPr>
            <a:spLocks noGrp="1"/>
          </p:cNvSpPr>
          <p:nvPr>
            <p:ph type="sldNum" sz="quarter" idx="10"/>
          </p:nvPr>
        </p:nvSpPr>
        <p:spPr/>
        <p:txBody>
          <a:bodyPr/>
          <a:lstStyle/>
          <a:p>
            <a:pPr>
              <a:defRPr/>
            </a:pPr>
            <a:fld id="{F901C7F0-7C9C-6A4C-9A5D-1C51E760D7D5}" type="slidenum">
              <a:rPr lang="en-US" altLang="x-none" smtClean="0"/>
              <a:pPr>
                <a:defRPr/>
              </a:pPr>
              <a:t>3</a:t>
            </a:fld>
            <a:endParaRPr lang="en-US" altLang="x-none"/>
          </a:p>
        </p:txBody>
      </p:sp>
    </p:spTree>
    <p:extLst>
      <p:ext uri="{BB962C8B-B14F-4D97-AF65-F5344CB8AC3E}">
        <p14:creationId xmlns:p14="http://schemas.microsoft.com/office/powerpoint/2010/main" val="6926583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ts val="2200"/>
              </a:lnSpc>
              <a:spcBef>
                <a:spcPts val="0"/>
              </a:spcBef>
              <a:spcAft>
                <a:spcPts val="1200"/>
              </a:spcAft>
              <a:buClrTx/>
              <a:buSzTx/>
              <a:buFontTx/>
              <a:buNone/>
              <a:tabLst/>
              <a:defRPr/>
            </a:pPr>
            <a:r>
              <a:rPr lang="en-US" sz="1200" dirty="0"/>
              <a:t>T</a:t>
            </a:r>
            <a:r>
              <a:rPr lang="en-US" sz="1200" dirty="0">
                <a:latin typeface="Arial" panose="020B0604020202020204" pitchFamily="34" charset="0"/>
                <a:cs typeface="Arial" panose="020B0604020202020204" pitchFamily="34" charset="0"/>
              </a:rPr>
              <a:t>wenty-two Indian rhesus macaques  negative for the </a:t>
            </a:r>
            <a:r>
              <a:rPr lang="en-US" sz="1200" dirty="0" err="1">
                <a:latin typeface="Arial" panose="020B0604020202020204" pitchFamily="34" charset="0"/>
                <a:cs typeface="Arial" panose="020B0604020202020204" pitchFamily="34" charset="0"/>
              </a:rPr>
              <a:t>Mamu</a:t>
            </a:r>
            <a:r>
              <a:rPr lang="en-US" sz="1200" dirty="0">
                <a:latin typeface="Arial" panose="020B0604020202020204" pitchFamily="34" charset="0"/>
                <a:cs typeface="Arial" panose="020B0604020202020204" pitchFamily="34" charset="0"/>
              </a:rPr>
              <a:t> A-001,-B008 and –B017 alleles [that are known associated with an increased frequency of spontaneous viral control], were infected intravenously with 200 TCID</a:t>
            </a:r>
            <a:r>
              <a:rPr lang="en-US" sz="1200" baseline="-25000" dirty="0">
                <a:latin typeface="Arial" panose="020B0604020202020204" pitchFamily="34" charset="0"/>
                <a:cs typeface="Arial" panose="020B0604020202020204" pitchFamily="34" charset="0"/>
              </a:rPr>
              <a:t>50</a:t>
            </a:r>
            <a:r>
              <a:rPr lang="en-US" sz="1200" dirty="0">
                <a:latin typeface="Arial" panose="020B0604020202020204" pitchFamily="34" charset="0"/>
                <a:cs typeface="Arial" panose="020B0604020202020204" pitchFamily="34" charset="0"/>
              </a:rPr>
              <a:t> of </a:t>
            </a:r>
            <a:r>
              <a:rPr lang="en-US" sz="1200" dirty="0">
                <a:solidFill>
                  <a:srgbClr val="FF0000"/>
                </a:solidFill>
                <a:latin typeface="Arial" panose="020B0604020202020204" pitchFamily="34" charset="0"/>
                <a:cs typeface="Arial" panose="020B0604020202020204" pitchFamily="34" charset="0"/>
              </a:rPr>
              <a:t>SIVmac239nefstop which was provided by </a:t>
            </a:r>
            <a:r>
              <a:rPr lang="en-US" sz="1200" dirty="0">
                <a:latin typeface="Arial" panose="020B0604020202020204" pitchFamily="34" charset="0"/>
                <a:cs typeface="Arial" panose="020B0604020202020204" pitchFamily="34" charset="0"/>
              </a:rPr>
              <a:t>courtesy of Francois Villinger.  This was the same viral stock, inoculated in the same manner, and using the same dose as reported by </a:t>
            </a:r>
            <a:r>
              <a:rPr lang="en-US" sz="1200" dirty="0" err="1">
                <a:latin typeface="Arial" panose="020B0604020202020204" pitchFamily="34" charset="0"/>
                <a:cs typeface="Arial" panose="020B0604020202020204" pitchFamily="34" charset="0"/>
              </a:rPr>
              <a:t>Byrareddy</a:t>
            </a:r>
            <a:r>
              <a:rPr lang="en-US" sz="1200" dirty="0">
                <a:latin typeface="Arial" panose="020B0604020202020204" pitchFamily="34" charset="0"/>
                <a:cs typeface="Arial" panose="020B0604020202020204" pitchFamily="34" charset="0"/>
              </a:rPr>
              <a:t> et al. All animals started ART at 5 weeks post infection (2 RTIs and one Integrase inhibitor under study at Merck).</a:t>
            </a:r>
          </a:p>
        </p:txBody>
      </p:sp>
      <p:sp>
        <p:nvSpPr>
          <p:cNvPr id="4" name="Slide Number Placeholder 3"/>
          <p:cNvSpPr>
            <a:spLocks noGrp="1"/>
          </p:cNvSpPr>
          <p:nvPr>
            <p:ph type="sldNum" sz="quarter" idx="10"/>
          </p:nvPr>
        </p:nvSpPr>
        <p:spPr/>
        <p:txBody>
          <a:bodyPr/>
          <a:lstStyle/>
          <a:p>
            <a:pPr>
              <a:defRPr/>
            </a:pPr>
            <a:fld id="{F901C7F0-7C9C-6A4C-9A5D-1C51E760D7D5}" type="slidenum">
              <a:rPr lang="en-US" altLang="x-none" smtClean="0"/>
              <a:pPr>
                <a:defRPr/>
              </a:pPr>
              <a:t>4</a:t>
            </a:fld>
            <a:endParaRPr lang="en-US" altLang="x-none"/>
          </a:p>
        </p:txBody>
      </p:sp>
    </p:spTree>
    <p:extLst>
      <p:ext uri="{BB962C8B-B14F-4D97-AF65-F5344CB8AC3E}">
        <p14:creationId xmlns:p14="http://schemas.microsoft.com/office/powerpoint/2010/main" val="37493999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901C7F0-7C9C-6A4C-9A5D-1C51E760D7D5}" type="slidenum">
              <a:rPr lang="en-US" altLang="x-none" smtClean="0"/>
              <a:pPr>
                <a:defRPr/>
              </a:pPr>
              <a:t>5</a:t>
            </a:fld>
            <a:endParaRPr lang="en-US" altLang="x-none"/>
          </a:p>
        </p:txBody>
      </p:sp>
    </p:spTree>
    <p:extLst>
      <p:ext uri="{BB962C8B-B14F-4D97-AF65-F5344CB8AC3E}">
        <p14:creationId xmlns:p14="http://schemas.microsoft.com/office/powerpoint/2010/main" val="10577104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4" name="Slide Number Placeholder 3"/>
          <p:cNvSpPr>
            <a:spLocks noGrp="1"/>
          </p:cNvSpPr>
          <p:nvPr>
            <p:ph type="sldNum" sz="quarter" idx="10"/>
          </p:nvPr>
        </p:nvSpPr>
        <p:spPr/>
        <p:txBody>
          <a:bodyPr/>
          <a:lstStyle/>
          <a:p>
            <a:pPr>
              <a:defRPr/>
            </a:pPr>
            <a:fld id="{F901C7F0-7C9C-6A4C-9A5D-1C51E760D7D5}" type="slidenum">
              <a:rPr lang="en-US" altLang="x-none" smtClean="0"/>
              <a:pPr>
                <a:defRPr/>
              </a:pPr>
              <a:t>6</a:t>
            </a:fld>
            <a:endParaRPr lang="en-US" altLang="x-none"/>
          </a:p>
        </p:txBody>
      </p:sp>
    </p:spTree>
    <p:extLst>
      <p:ext uri="{BB962C8B-B14F-4D97-AF65-F5344CB8AC3E}">
        <p14:creationId xmlns:p14="http://schemas.microsoft.com/office/powerpoint/2010/main" val="10029384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And here are the plasma SIV levels for individual animals for the active (a4b7 </a:t>
            </a:r>
            <a:r>
              <a:rPr lang="en-US" dirty="0" err="1"/>
              <a:t>mAb</a:t>
            </a:r>
            <a:r>
              <a:rPr lang="en-US" dirty="0"/>
              <a:t>) group and the control group, and the geometric means in the bottom panel.  </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In contrast to </a:t>
            </a:r>
            <a:r>
              <a:rPr lang="en-US" dirty="0" err="1"/>
              <a:t>Byrareddy</a:t>
            </a:r>
            <a:r>
              <a:rPr lang="en-US" dirty="0"/>
              <a:t> et al, we did not observe evidence for better control of viral replication after treatment interruption in the animals treated with </a:t>
            </a:r>
            <a:r>
              <a:rPr lang="en-US" dirty="0">
                <a:latin typeface="Symbol" panose="05050102010706020507" pitchFamily="18" charset="2"/>
              </a:rPr>
              <a:t>a</a:t>
            </a:r>
            <a:r>
              <a:rPr lang="en-US" dirty="0"/>
              <a:t>4</a:t>
            </a:r>
            <a:r>
              <a:rPr lang="en-US" dirty="0">
                <a:latin typeface="Symbol" panose="05050102010706020507" pitchFamily="18" charset="2"/>
              </a:rPr>
              <a:t>b7</a:t>
            </a:r>
            <a:r>
              <a:rPr lang="en-US" dirty="0"/>
              <a:t> antibody ; indeed there was no significant difference between the experimental groups.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On the right panel we are showing the CD4+ T cell counts.  As you can see, we observed a transient increase in CD4 counts in active group, but only during the Ab treatment period, --- this difference did not persist after Ab treatment was discontinued.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So in our study we have not seen the same phenomenon reported from the Emory team. But before moving to the next slide, I would </a:t>
            </a:r>
            <a:r>
              <a:rPr lang="en-US" dirty="0" err="1"/>
              <a:t>ike</a:t>
            </a:r>
            <a:r>
              <a:rPr lang="en-US" dirty="0"/>
              <a:t> you to look closer at these virologic set-points, quite spread from 2 to 7 logs in both groups…</a:t>
            </a:r>
          </a:p>
        </p:txBody>
      </p:sp>
      <p:sp>
        <p:nvSpPr>
          <p:cNvPr id="4" name="Slide Number Placeholder 3"/>
          <p:cNvSpPr>
            <a:spLocks noGrp="1"/>
          </p:cNvSpPr>
          <p:nvPr>
            <p:ph type="sldNum" sz="quarter" idx="10"/>
          </p:nvPr>
        </p:nvSpPr>
        <p:spPr/>
        <p:txBody>
          <a:bodyPr/>
          <a:lstStyle/>
          <a:p>
            <a:pPr>
              <a:defRPr/>
            </a:pPr>
            <a:fld id="{F901C7F0-7C9C-6A4C-9A5D-1C51E760D7D5}" type="slidenum">
              <a:rPr lang="en-US" altLang="x-none" smtClean="0"/>
              <a:pPr>
                <a:defRPr/>
              </a:pPr>
              <a:t>7</a:t>
            </a:fld>
            <a:endParaRPr lang="en-US" altLang="x-none"/>
          </a:p>
        </p:txBody>
      </p:sp>
    </p:spTree>
    <p:extLst>
      <p:ext uri="{BB962C8B-B14F-4D97-AF65-F5344CB8AC3E}">
        <p14:creationId xmlns:p14="http://schemas.microsoft.com/office/powerpoint/2010/main" val="39988936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focus one moment on the difference in the primary outcome of the experimental design between our study and the Emory study</a:t>
            </a:r>
          </a:p>
          <a:p>
            <a:endParaRPr lang="en-US" dirty="0"/>
          </a:p>
          <a:p>
            <a:r>
              <a:rPr lang="en-US" dirty="0"/>
              <a:t>The Emory study reports a clear difference in both viremia and cd4 counts between active and control groups at set point; which we do not see. But there is something else that is different and that stroke our attention. </a:t>
            </a:r>
          </a:p>
          <a:p>
            <a:endParaRPr lang="en-US" dirty="0"/>
          </a:p>
          <a:p>
            <a:r>
              <a:rPr lang="en-US" dirty="0"/>
              <a:t>Our control group showed approx. 2 log </a:t>
            </a:r>
            <a:r>
              <a:rPr lang="en-US" b="1" i="1" dirty="0"/>
              <a:t>lower </a:t>
            </a:r>
            <a:r>
              <a:rPr lang="en-US" dirty="0"/>
              <a:t>viremia than the control group from Emory (top </a:t>
            </a:r>
            <a:r>
              <a:rPr lang="en-US" dirty="0" err="1"/>
              <a:t>panelns</a:t>
            </a:r>
            <a:r>
              <a:rPr lang="en-US" dirty="0"/>
              <a:t>) and </a:t>
            </a:r>
            <a:r>
              <a:rPr lang="en-US" dirty="0" err="1"/>
              <a:t>approx</a:t>
            </a:r>
            <a:r>
              <a:rPr lang="en-US" dirty="0"/>
              <a:t> 400 to 500 </a:t>
            </a:r>
            <a:r>
              <a:rPr lang="en-US" b="1" i="1" dirty="0"/>
              <a:t>higher </a:t>
            </a:r>
            <a:r>
              <a:rPr lang="en-US" dirty="0"/>
              <a:t>levels of cd4 counts than the Emory control group at set point, so approx. 6-7 months from interruption of therapy. </a:t>
            </a:r>
          </a:p>
          <a:p>
            <a:r>
              <a:rPr lang="en-US" dirty="0"/>
              <a:t>So, by just focusing on the control groups, it </a:t>
            </a:r>
            <a:r>
              <a:rPr lang="en-US" dirty="0" err="1"/>
              <a:t>ooks</a:t>
            </a:r>
            <a:r>
              <a:rPr lang="en-US" dirty="0"/>
              <a:t> like this virus is more virulent in the Emory hosts than our hosts. </a:t>
            </a:r>
          </a:p>
          <a:p>
            <a:endParaRPr lang="en-US" dirty="0"/>
          </a:p>
          <a:p>
            <a:r>
              <a:rPr lang="en-US" dirty="0"/>
              <a:t>Are </a:t>
            </a:r>
            <a:r>
              <a:rPr lang="en-US" sz="1400" b="1" dirty="0"/>
              <a:t>there reasons </a:t>
            </a:r>
            <a:r>
              <a:rPr lang="en-US" dirty="0"/>
              <a:t>to believe that this virus could </a:t>
            </a:r>
            <a:r>
              <a:rPr lang="en-US" dirty="0" err="1"/>
              <a:t>estabkish</a:t>
            </a:r>
            <a:r>
              <a:rPr lang="en-US" dirty="0"/>
              <a:t> such variable progressions among hosts of the same </a:t>
            </a:r>
            <a:r>
              <a:rPr lang="en-US" dirty="0" err="1"/>
              <a:t>specicies</a:t>
            </a:r>
            <a:r>
              <a:rPr lang="en-US" dirty="0"/>
              <a:t> (after we exclude of course those protective haplotypes that are known to be associated with benign progression, as done in our studies)?</a:t>
            </a:r>
          </a:p>
          <a:p>
            <a:endParaRPr lang="en-US" dirty="0"/>
          </a:p>
        </p:txBody>
      </p:sp>
      <p:sp>
        <p:nvSpPr>
          <p:cNvPr id="4" name="Slide Number Placeholder 3"/>
          <p:cNvSpPr>
            <a:spLocks noGrp="1"/>
          </p:cNvSpPr>
          <p:nvPr>
            <p:ph type="sldNum" sz="quarter" idx="10"/>
          </p:nvPr>
        </p:nvSpPr>
        <p:spPr/>
        <p:txBody>
          <a:bodyPr/>
          <a:lstStyle/>
          <a:p>
            <a:pPr>
              <a:defRPr/>
            </a:pPr>
            <a:fld id="{F901C7F0-7C9C-6A4C-9A5D-1C51E760D7D5}" type="slidenum">
              <a:rPr lang="en-US" altLang="x-none" smtClean="0"/>
              <a:pPr>
                <a:defRPr/>
              </a:pPr>
              <a:t>8</a:t>
            </a:fld>
            <a:endParaRPr lang="en-US" altLang="x-none"/>
          </a:p>
        </p:txBody>
      </p:sp>
    </p:spTree>
    <p:extLst>
      <p:ext uri="{BB962C8B-B14F-4D97-AF65-F5344CB8AC3E}">
        <p14:creationId xmlns:p14="http://schemas.microsoft.com/office/powerpoint/2010/main" val="5347900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Yes, there are reasons. The virus used in both the </a:t>
            </a:r>
            <a:r>
              <a:rPr lang="en-US" dirty="0" err="1"/>
              <a:t>Byrareddy</a:t>
            </a:r>
            <a:r>
              <a:rPr lang="en-US" dirty="0"/>
              <a:t> et al study, and the present study was not wild type SIVmac239, but rather SIVmac239 </a:t>
            </a:r>
            <a:r>
              <a:rPr lang="en-US" dirty="0" err="1"/>
              <a:t>Nef</a:t>
            </a:r>
            <a:r>
              <a:rPr lang="en-US" dirty="0"/>
              <a:t>-STOP,   This virus has a stop codon in the </a:t>
            </a:r>
            <a:r>
              <a:rPr lang="en-US" dirty="0" err="1"/>
              <a:t>Nef</a:t>
            </a:r>
            <a:r>
              <a:rPr lang="en-US" dirty="0"/>
              <a:t> gene, resulting in a non functional </a:t>
            </a:r>
            <a:r>
              <a:rPr lang="en-US" dirty="0" err="1"/>
              <a:t>nef</a:t>
            </a:r>
            <a:r>
              <a:rPr lang="en-US" dirty="0"/>
              <a:t>.  In vivo, this stop codon is repaired through cycles of reverse transcriptions , but with variable kinetics. So we performed Single Genome Amplification sequencing at both 2 weeks post-infection and 5 weeks post-infection. The virus stock used to challenge the animals contained 100% </a:t>
            </a:r>
            <a:r>
              <a:rPr lang="en-US" dirty="0" err="1"/>
              <a:t>Nef</a:t>
            </a:r>
            <a:r>
              <a:rPr lang="en-US" dirty="0"/>
              <a:t>-STOP (</a:t>
            </a:r>
            <a:r>
              <a:rPr lang="en-US" dirty="0" err="1"/>
              <a:t>thebaseline</a:t>
            </a:r>
            <a:r>
              <a:rPr lang="en-US" dirty="0"/>
              <a:t>  pie chart has the same full dark grey color for all), as shown in these 3 representative animals.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While at week 5 there is no presence of the </a:t>
            </a:r>
            <a:r>
              <a:rPr lang="en-US" dirty="0" err="1"/>
              <a:t>nef</a:t>
            </a:r>
            <a:r>
              <a:rPr lang="en-US" dirty="0"/>
              <a:t>-stop virus in any </a:t>
            </a:r>
            <a:r>
              <a:rPr lang="en-US" dirty="0" err="1"/>
              <a:t>iof</a:t>
            </a:r>
            <a:r>
              <a:rPr lang="en-US" dirty="0"/>
              <a:t> the 22 animals of our </a:t>
            </a:r>
            <a:r>
              <a:rPr lang="en-US" dirty="0" err="1"/>
              <a:t>stuidy</a:t>
            </a:r>
            <a:r>
              <a:rPr lang="en-US" dirty="0"/>
              <a:t>, At 2 weeks post-infection </a:t>
            </a:r>
            <a:r>
              <a:rPr lang="en-US" dirty="0" err="1"/>
              <a:t>Nef</a:t>
            </a:r>
            <a:r>
              <a:rPr lang="en-US" dirty="0"/>
              <a:t>-STOP is still quite visible in the pie charts, ranging between 0% and 91% in different animals. This variability in the timing of </a:t>
            </a:r>
            <a:r>
              <a:rPr lang="en-US" dirty="0" err="1"/>
              <a:t>nef</a:t>
            </a:r>
            <a:r>
              <a:rPr lang="en-US" dirty="0"/>
              <a:t>-repair is important, because  repairing </a:t>
            </a:r>
            <a:r>
              <a:rPr lang="en-US" dirty="0" err="1"/>
              <a:t>nef</a:t>
            </a:r>
            <a:r>
              <a:rPr lang="en-US" dirty="0"/>
              <a:t> is expected to lead to a more fit or virulent virus, as in fact captured by the inverse correlation found between the % of sivmac239nef-stop virus present in the plasma of animals at week 2 </a:t>
            </a:r>
            <a:r>
              <a:rPr lang="en-US" dirty="0" err="1"/>
              <a:t>p.i</a:t>
            </a:r>
            <a:r>
              <a:rPr lang="en-US" dirty="0"/>
              <a:t>. and its viral load at the same time point.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b="0" dirty="0"/>
              <a:t>The potential impact of variation in </a:t>
            </a:r>
            <a:r>
              <a:rPr lang="en-US" sz="1200" b="0" dirty="0" err="1"/>
              <a:t>Nef</a:t>
            </a:r>
            <a:r>
              <a:rPr lang="en-US" sz="1200" b="0" dirty="0"/>
              <a:t>-STOP repair kinetics in explaining the differential outcomes in the two studies is unknown,  but </a:t>
            </a:r>
            <a:r>
              <a:rPr lang="en-US" sz="1200" b="0" dirty="0" err="1"/>
              <a:t>thisnef</a:t>
            </a:r>
            <a:r>
              <a:rPr lang="en-US" sz="1200" b="0" dirty="0"/>
              <a:t>-stop </a:t>
            </a:r>
            <a:r>
              <a:rPr lang="en-US" sz="1200" b="0" dirty="0" err="1"/>
              <a:t>elemtn</a:t>
            </a:r>
            <a:r>
              <a:rPr lang="en-US" sz="1200" b="0" dirty="0"/>
              <a:t> in the experimental design could well be responsible for the wide range in virologic setpoints observed in this study, </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b="0" dirty="0"/>
              <a:t>Do we have any evidence that faster viral replication during those early days do impact on the virologic set point?</a:t>
            </a:r>
          </a:p>
          <a:p>
            <a:endParaRPr lang="en-US" dirty="0"/>
          </a:p>
        </p:txBody>
      </p:sp>
      <p:sp>
        <p:nvSpPr>
          <p:cNvPr id="4" name="Slide Number Placeholder 3"/>
          <p:cNvSpPr>
            <a:spLocks noGrp="1"/>
          </p:cNvSpPr>
          <p:nvPr>
            <p:ph type="sldNum" sz="quarter" idx="10"/>
          </p:nvPr>
        </p:nvSpPr>
        <p:spPr/>
        <p:txBody>
          <a:bodyPr/>
          <a:lstStyle/>
          <a:p>
            <a:pPr>
              <a:defRPr/>
            </a:pPr>
            <a:fld id="{F901C7F0-7C9C-6A4C-9A5D-1C51E760D7D5}" type="slidenum">
              <a:rPr lang="en-US" altLang="x-none" smtClean="0"/>
              <a:pPr>
                <a:defRPr/>
              </a:pPr>
              <a:t>9</a:t>
            </a:fld>
            <a:endParaRPr lang="en-US" altLang="x-none"/>
          </a:p>
        </p:txBody>
      </p:sp>
    </p:spTree>
    <p:extLst>
      <p:ext uri="{BB962C8B-B14F-4D97-AF65-F5344CB8AC3E}">
        <p14:creationId xmlns:p14="http://schemas.microsoft.com/office/powerpoint/2010/main" val="12791176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BAD85B93-9624-554E-B1D7-038DD7B48877}" type="datetime1">
              <a:rPr lang="en-US" altLang="x-none"/>
              <a:pPr>
                <a:defRPr/>
              </a:pPr>
              <a:t>7/23/2018</a:t>
            </a:fld>
            <a:endParaRPr lang="en-US" altLang="x-none"/>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1A67DEA-5881-0A48-8577-E55416BFDA3A}" type="slidenum">
              <a:rPr lang="en-US" altLang="x-none"/>
              <a:pPr>
                <a:defRPr/>
              </a:pPr>
              <a:t>‹#›</a:t>
            </a:fld>
            <a:endParaRPr lang="en-US" altLang="x-none"/>
          </a:p>
        </p:txBody>
      </p:sp>
    </p:spTree>
    <p:extLst>
      <p:ext uri="{BB962C8B-B14F-4D97-AF65-F5344CB8AC3E}">
        <p14:creationId xmlns:p14="http://schemas.microsoft.com/office/powerpoint/2010/main" val="9071167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EFBC2855-DA9F-7F40-A5BD-A84DACE68EEB}" type="datetime1">
              <a:rPr lang="en-US" altLang="x-none"/>
              <a:pPr>
                <a:defRPr/>
              </a:pPr>
              <a:t>7/23/2018</a:t>
            </a:fld>
            <a:endParaRPr lang="en-US" altLang="x-none"/>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78B461B-2D11-ED45-80E7-631F716FF4F2}" type="slidenum">
              <a:rPr lang="en-US" altLang="x-none"/>
              <a:pPr>
                <a:defRPr/>
              </a:pPr>
              <a:t>‹#›</a:t>
            </a:fld>
            <a:endParaRPr lang="en-US" altLang="x-none"/>
          </a:p>
        </p:txBody>
      </p:sp>
    </p:spTree>
    <p:extLst>
      <p:ext uri="{BB962C8B-B14F-4D97-AF65-F5344CB8AC3E}">
        <p14:creationId xmlns:p14="http://schemas.microsoft.com/office/powerpoint/2010/main" val="5569062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8E347475-D4AA-A24B-B71F-2334E6064EBE}" type="datetime1">
              <a:rPr lang="en-US" altLang="x-none"/>
              <a:pPr>
                <a:defRPr/>
              </a:pPr>
              <a:t>7/23/2018</a:t>
            </a:fld>
            <a:endParaRPr lang="en-US" altLang="x-none"/>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3D7E754-163C-5043-8623-6054CB89F9E3}" type="slidenum">
              <a:rPr lang="en-US" altLang="x-none"/>
              <a:pPr>
                <a:defRPr/>
              </a:pPr>
              <a:t>‹#›</a:t>
            </a:fld>
            <a:endParaRPr lang="en-US" altLang="x-none"/>
          </a:p>
        </p:txBody>
      </p:sp>
    </p:spTree>
    <p:extLst>
      <p:ext uri="{BB962C8B-B14F-4D97-AF65-F5344CB8AC3E}">
        <p14:creationId xmlns:p14="http://schemas.microsoft.com/office/powerpoint/2010/main" val="11890386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cxnSp>
        <p:nvCxnSpPr>
          <p:cNvPr id="4" name="Straight Connector 3"/>
          <p:cNvCxnSpPr/>
          <p:nvPr userDrawn="1"/>
        </p:nvCxnSpPr>
        <p:spPr>
          <a:xfrm>
            <a:off x="358775" y="1417638"/>
            <a:ext cx="8420100" cy="1587"/>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smtClean="0"/>
            </a:lvl1pPr>
          </a:lstStyle>
          <a:p>
            <a:pPr>
              <a:defRPr/>
            </a:pPr>
            <a:fld id="{25985AFC-97BD-F448-8545-FD67CB373F4A}" type="datetime1">
              <a:rPr lang="en-US" altLang="x-none"/>
              <a:pPr>
                <a:defRPr/>
              </a:pPr>
              <a:t>7/23/2018</a:t>
            </a:fld>
            <a:endParaRPr lang="en-US" altLang="x-none"/>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smtClean="0"/>
            </a:lvl1pPr>
          </a:lstStyle>
          <a:p>
            <a:pPr>
              <a:defRPr/>
            </a:pPr>
            <a:fld id="{9BD38947-9D9F-B04F-A390-EADAF458C9E0}" type="slidenum">
              <a:rPr lang="en-US" altLang="x-none"/>
              <a:pPr>
                <a:defRPr/>
              </a:pPr>
              <a:t>‹#›</a:t>
            </a:fld>
            <a:endParaRPr lang="en-US" altLang="x-none"/>
          </a:p>
        </p:txBody>
      </p:sp>
    </p:spTree>
    <p:extLst>
      <p:ext uri="{BB962C8B-B14F-4D97-AF65-F5344CB8AC3E}">
        <p14:creationId xmlns:p14="http://schemas.microsoft.com/office/powerpoint/2010/main" val="18378602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85CA73B3-00E9-8D48-AE4C-7826919EB8B2}" type="datetime1">
              <a:rPr lang="en-US" altLang="x-none"/>
              <a:pPr>
                <a:defRPr/>
              </a:pPr>
              <a:t>7/23/2018</a:t>
            </a:fld>
            <a:endParaRPr lang="en-US" altLang="x-none"/>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4FED899-C03E-6147-92B2-E53757010007}" type="slidenum">
              <a:rPr lang="en-US" altLang="x-none"/>
              <a:pPr>
                <a:defRPr/>
              </a:pPr>
              <a:t>‹#›</a:t>
            </a:fld>
            <a:endParaRPr lang="en-US" altLang="x-none"/>
          </a:p>
        </p:txBody>
      </p:sp>
    </p:spTree>
    <p:extLst>
      <p:ext uri="{BB962C8B-B14F-4D97-AF65-F5344CB8AC3E}">
        <p14:creationId xmlns:p14="http://schemas.microsoft.com/office/powerpoint/2010/main" val="9251265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cxnSp>
        <p:nvCxnSpPr>
          <p:cNvPr id="5" name="Straight Connector 4"/>
          <p:cNvCxnSpPr/>
          <p:nvPr userDrawn="1"/>
        </p:nvCxnSpPr>
        <p:spPr>
          <a:xfrm>
            <a:off x="358775" y="1417638"/>
            <a:ext cx="8420100" cy="1587"/>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4"/>
          <p:cNvSpPr>
            <a:spLocks noGrp="1"/>
          </p:cNvSpPr>
          <p:nvPr>
            <p:ph type="dt" sz="half" idx="10"/>
          </p:nvPr>
        </p:nvSpPr>
        <p:spPr/>
        <p:txBody>
          <a:bodyPr/>
          <a:lstStyle>
            <a:lvl1pPr>
              <a:defRPr smtClean="0"/>
            </a:lvl1pPr>
          </a:lstStyle>
          <a:p>
            <a:pPr>
              <a:defRPr/>
            </a:pPr>
            <a:fld id="{EE24C6AD-A1B4-4B42-80B2-96C0A3BB52E7}" type="datetime1">
              <a:rPr lang="en-US" altLang="x-none"/>
              <a:pPr>
                <a:defRPr/>
              </a:pPr>
              <a:t>7/23/2018</a:t>
            </a:fld>
            <a:endParaRPr lang="en-US" altLang="x-none"/>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smtClean="0"/>
            </a:lvl1pPr>
          </a:lstStyle>
          <a:p>
            <a:pPr>
              <a:defRPr/>
            </a:pPr>
            <a:fld id="{3834DF3D-D1F7-F241-A608-B2A41B64B0B3}" type="slidenum">
              <a:rPr lang="en-US" altLang="x-none"/>
              <a:pPr>
                <a:defRPr/>
              </a:pPr>
              <a:t>‹#›</a:t>
            </a:fld>
            <a:endParaRPr lang="en-US" altLang="x-none"/>
          </a:p>
        </p:txBody>
      </p:sp>
    </p:spTree>
    <p:extLst>
      <p:ext uri="{BB962C8B-B14F-4D97-AF65-F5344CB8AC3E}">
        <p14:creationId xmlns:p14="http://schemas.microsoft.com/office/powerpoint/2010/main" val="16602126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C81AF2AE-7A72-5242-8578-F4F42B81B218}" type="datetime1">
              <a:rPr lang="en-US" altLang="x-none"/>
              <a:pPr>
                <a:defRPr/>
              </a:pPr>
              <a:t>7/23/2018</a:t>
            </a:fld>
            <a:endParaRPr lang="en-US" altLang="x-none"/>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A09B3141-49FB-394B-AB3C-3D309766D78A}" type="slidenum">
              <a:rPr lang="en-US" altLang="x-none"/>
              <a:pPr>
                <a:defRPr/>
              </a:pPr>
              <a:t>‹#›</a:t>
            </a:fld>
            <a:endParaRPr lang="en-US" altLang="x-none"/>
          </a:p>
        </p:txBody>
      </p:sp>
    </p:spTree>
    <p:extLst>
      <p:ext uri="{BB962C8B-B14F-4D97-AF65-F5344CB8AC3E}">
        <p14:creationId xmlns:p14="http://schemas.microsoft.com/office/powerpoint/2010/main" val="8199854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871FF25D-5DBD-DB45-A450-45B6CEF7F02B}" type="datetime1">
              <a:rPr lang="en-US" altLang="x-none"/>
              <a:pPr>
                <a:defRPr/>
              </a:pPr>
              <a:t>7/23/2018</a:t>
            </a:fld>
            <a:endParaRPr lang="en-US" altLang="x-none"/>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77C965D1-D4D8-A748-ACDC-5C2DEE3076D4}" type="slidenum">
              <a:rPr lang="en-US" altLang="x-none"/>
              <a:pPr>
                <a:defRPr/>
              </a:pPr>
              <a:t>‹#›</a:t>
            </a:fld>
            <a:endParaRPr lang="en-US" altLang="x-none"/>
          </a:p>
        </p:txBody>
      </p:sp>
    </p:spTree>
    <p:extLst>
      <p:ext uri="{BB962C8B-B14F-4D97-AF65-F5344CB8AC3E}">
        <p14:creationId xmlns:p14="http://schemas.microsoft.com/office/powerpoint/2010/main" val="10925592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C2A3A16-2815-B143-A5C6-D612CAA847B1}" type="datetime1">
              <a:rPr lang="en-US" altLang="x-none"/>
              <a:pPr>
                <a:defRPr/>
              </a:pPr>
              <a:t>7/23/2018</a:t>
            </a:fld>
            <a:endParaRPr lang="en-US" altLang="x-none"/>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A845BFE7-79CC-0B42-B370-0638A47A0161}" type="slidenum">
              <a:rPr lang="en-US" altLang="x-none"/>
              <a:pPr>
                <a:defRPr/>
              </a:pPr>
              <a:t>‹#›</a:t>
            </a:fld>
            <a:endParaRPr lang="en-US" altLang="x-none"/>
          </a:p>
        </p:txBody>
      </p:sp>
    </p:spTree>
    <p:extLst>
      <p:ext uri="{BB962C8B-B14F-4D97-AF65-F5344CB8AC3E}">
        <p14:creationId xmlns:p14="http://schemas.microsoft.com/office/powerpoint/2010/main" val="16574774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852C26B8-05A9-904A-BD5D-0C704CC3F81D}" type="datetime1">
              <a:rPr lang="en-US" altLang="x-none"/>
              <a:pPr>
                <a:defRPr/>
              </a:pPr>
              <a:t>7/23/2018</a:t>
            </a:fld>
            <a:endParaRPr lang="en-US" altLang="x-none"/>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4393BF2-BDC4-A845-9535-A45820655B50}" type="slidenum">
              <a:rPr lang="en-US" altLang="x-none"/>
              <a:pPr>
                <a:defRPr/>
              </a:pPr>
              <a:t>‹#›</a:t>
            </a:fld>
            <a:endParaRPr lang="en-US" altLang="x-none"/>
          </a:p>
        </p:txBody>
      </p:sp>
    </p:spTree>
    <p:extLst>
      <p:ext uri="{BB962C8B-B14F-4D97-AF65-F5344CB8AC3E}">
        <p14:creationId xmlns:p14="http://schemas.microsoft.com/office/powerpoint/2010/main" val="652467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51E66621-400D-564B-878E-439BA381FFA7}" type="datetime1">
              <a:rPr lang="en-US" altLang="x-none"/>
              <a:pPr>
                <a:defRPr/>
              </a:pPr>
              <a:t>7/23/2018</a:t>
            </a:fld>
            <a:endParaRPr lang="en-US" altLang="x-none"/>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291BD2C-7406-4744-B6C8-1C89E7E6EC8A}" type="slidenum">
              <a:rPr lang="en-US" altLang="x-none"/>
              <a:pPr>
                <a:defRPr/>
              </a:pPr>
              <a:t>‹#›</a:t>
            </a:fld>
            <a:endParaRPr lang="en-US" altLang="x-none"/>
          </a:p>
        </p:txBody>
      </p:sp>
    </p:spTree>
    <p:extLst>
      <p:ext uri="{BB962C8B-B14F-4D97-AF65-F5344CB8AC3E}">
        <p14:creationId xmlns:p14="http://schemas.microsoft.com/office/powerpoint/2010/main" val="13847109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ltLang="x-none"/>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ltLang="x-none"/>
              <a:t>Click to edit Master text styles</a:t>
            </a:r>
          </a:p>
          <a:p>
            <a:pPr lvl="1"/>
            <a:r>
              <a:rPr lang="en-US" altLang="x-none"/>
              <a:t>Second level</a:t>
            </a:r>
          </a:p>
          <a:p>
            <a:pPr lvl="2"/>
            <a:r>
              <a:rPr lang="en-US" altLang="x-none"/>
              <a:t>Third level</a:t>
            </a:r>
          </a:p>
          <a:p>
            <a:pPr lvl="3"/>
            <a:r>
              <a:rPr lang="en-US" altLang="x-none"/>
              <a:t>Fourth level</a:t>
            </a:r>
          </a:p>
          <a:p>
            <a:pPr lvl="4"/>
            <a:r>
              <a:rPr lang="en-US" altLang="x-none"/>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smtClean="0">
                <a:solidFill>
                  <a:srgbClr val="898989"/>
                </a:solidFill>
                <a:latin typeface="Calibri" charset="0"/>
              </a:defRPr>
            </a:lvl1pPr>
          </a:lstStyle>
          <a:p>
            <a:pPr>
              <a:defRPr/>
            </a:pPr>
            <a:fld id="{CA6DE773-0B5B-4142-9CE9-1A0795762972}" type="datetime1">
              <a:rPr lang="en-US" altLang="x-none"/>
              <a:pPr>
                <a:defRPr/>
              </a:pPr>
              <a:t>7/23/2018</a:t>
            </a:fld>
            <a:endParaRPr lang="en-US" altLang="x-none"/>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charset="0"/>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Calibri" charset="0"/>
              </a:defRPr>
            </a:lvl1pPr>
          </a:lstStyle>
          <a:p>
            <a:pPr>
              <a:defRPr/>
            </a:pPr>
            <a:fld id="{4C0C62BA-2927-5749-844E-B5385BE10C57}" type="slidenum">
              <a:rPr lang="en-US" altLang="x-none"/>
              <a:pPr>
                <a:defRPr/>
              </a:pPr>
              <a:t>‹#›</a:t>
            </a:fld>
            <a:endParaRPr lang="en-US" altLang="x-none"/>
          </a:p>
        </p:txBody>
      </p:sp>
    </p:spTree>
  </p:cSld>
  <p:clrMap bg1="lt1" tx1="dk1" bg2="lt2" tx2="dk2" accent1="accent1" accent2="accent2" accent3="accent3" accent4="accent4" accent5="accent5" accent6="accent6" hlink="hlink" folHlink="folHlink"/>
  <p:sldLayoutIdLst>
    <p:sldLayoutId id="2147484087" r:id="rId1"/>
    <p:sldLayoutId id="2147484096" r:id="rId2"/>
    <p:sldLayoutId id="2147484088" r:id="rId3"/>
    <p:sldLayoutId id="2147484097" r:id="rId4"/>
    <p:sldLayoutId id="2147484089" r:id="rId5"/>
    <p:sldLayoutId id="2147484090" r:id="rId6"/>
    <p:sldLayoutId id="2147484091" r:id="rId7"/>
    <p:sldLayoutId id="2147484092" r:id="rId8"/>
    <p:sldLayoutId id="2147484093" r:id="rId9"/>
    <p:sldLayoutId id="2147484094" r:id="rId10"/>
    <p:sldLayoutId id="2147484095" r:id="rId11"/>
  </p:sldLayoutIdLst>
  <p:txStyles>
    <p:titleStyle>
      <a:lvl1pPr algn="ctr" defTabSz="457200" rtl="0" eaLnBrk="0" fontAlgn="base" hangingPunct="0">
        <a:spcBef>
          <a:spcPct val="0"/>
        </a:spcBef>
        <a:spcAft>
          <a:spcPct val="0"/>
        </a:spcAft>
        <a:defRPr sz="4400" b="1" kern="1200">
          <a:solidFill>
            <a:schemeClr val="tx1"/>
          </a:solidFill>
          <a:latin typeface="Arial"/>
          <a:ea typeface="ＭＳ Ｐゴシック" charset="-128"/>
          <a:cs typeface="Arial"/>
        </a:defRPr>
      </a:lvl1pPr>
      <a:lvl2pPr algn="ctr" defTabSz="457200" rtl="0" eaLnBrk="0" fontAlgn="base" hangingPunct="0">
        <a:spcBef>
          <a:spcPct val="0"/>
        </a:spcBef>
        <a:spcAft>
          <a:spcPct val="0"/>
        </a:spcAft>
        <a:defRPr sz="4400" b="1">
          <a:solidFill>
            <a:schemeClr val="tx1"/>
          </a:solidFill>
          <a:latin typeface="Arial" charset="0"/>
          <a:ea typeface="ＭＳ Ｐゴシック" charset="-128"/>
          <a:cs typeface="Arial" charset="0"/>
        </a:defRPr>
      </a:lvl2pPr>
      <a:lvl3pPr algn="ctr" defTabSz="457200" rtl="0" eaLnBrk="0" fontAlgn="base" hangingPunct="0">
        <a:spcBef>
          <a:spcPct val="0"/>
        </a:spcBef>
        <a:spcAft>
          <a:spcPct val="0"/>
        </a:spcAft>
        <a:defRPr sz="4400" b="1">
          <a:solidFill>
            <a:schemeClr val="tx1"/>
          </a:solidFill>
          <a:latin typeface="Arial" charset="0"/>
          <a:ea typeface="ＭＳ Ｐゴシック" charset="-128"/>
          <a:cs typeface="Arial" charset="0"/>
        </a:defRPr>
      </a:lvl3pPr>
      <a:lvl4pPr algn="ctr" defTabSz="457200" rtl="0" eaLnBrk="0" fontAlgn="base" hangingPunct="0">
        <a:spcBef>
          <a:spcPct val="0"/>
        </a:spcBef>
        <a:spcAft>
          <a:spcPct val="0"/>
        </a:spcAft>
        <a:defRPr sz="4400" b="1">
          <a:solidFill>
            <a:schemeClr val="tx1"/>
          </a:solidFill>
          <a:latin typeface="Arial" charset="0"/>
          <a:ea typeface="ＭＳ Ｐゴシック" charset="-128"/>
          <a:cs typeface="Arial" charset="0"/>
        </a:defRPr>
      </a:lvl4pPr>
      <a:lvl5pPr algn="ctr" defTabSz="457200" rtl="0" eaLnBrk="0" fontAlgn="base" hangingPunct="0">
        <a:spcBef>
          <a:spcPct val="0"/>
        </a:spcBef>
        <a:spcAft>
          <a:spcPct val="0"/>
        </a:spcAft>
        <a:defRPr sz="4400" b="1">
          <a:solidFill>
            <a:schemeClr val="tx1"/>
          </a:solidFill>
          <a:latin typeface="Arial" charset="0"/>
          <a:ea typeface="ＭＳ Ｐゴシック" charset="-128"/>
          <a:cs typeface="Arial" charset="0"/>
        </a:defRPr>
      </a:lvl5pPr>
      <a:lvl6pPr marL="457200" algn="ctr" defTabSz="457200" rtl="0" fontAlgn="base">
        <a:spcBef>
          <a:spcPct val="0"/>
        </a:spcBef>
        <a:spcAft>
          <a:spcPct val="0"/>
        </a:spcAft>
        <a:defRPr sz="4400" b="1">
          <a:solidFill>
            <a:schemeClr val="tx1"/>
          </a:solidFill>
          <a:latin typeface="Arial" charset="0"/>
          <a:ea typeface="ＭＳ Ｐゴシック" charset="-128"/>
        </a:defRPr>
      </a:lvl6pPr>
      <a:lvl7pPr marL="914400" algn="ctr" defTabSz="457200" rtl="0" fontAlgn="base">
        <a:spcBef>
          <a:spcPct val="0"/>
        </a:spcBef>
        <a:spcAft>
          <a:spcPct val="0"/>
        </a:spcAft>
        <a:defRPr sz="4400" b="1">
          <a:solidFill>
            <a:schemeClr val="tx1"/>
          </a:solidFill>
          <a:latin typeface="Arial" charset="0"/>
          <a:ea typeface="ＭＳ Ｐゴシック" charset="-128"/>
        </a:defRPr>
      </a:lvl7pPr>
      <a:lvl8pPr marL="1371600" algn="ctr" defTabSz="457200" rtl="0" fontAlgn="base">
        <a:spcBef>
          <a:spcPct val="0"/>
        </a:spcBef>
        <a:spcAft>
          <a:spcPct val="0"/>
        </a:spcAft>
        <a:defRPr sz="4400" b="1">
          <a:solidFill>
            <a:schemeClr val="tx1"/>
          </a:solidFill>
          <a:latin typeface="Arial" charset="0"/>
          <a:ea typeface="ＭＳ Ｐゴシック" charset="-128"/>
        </a:defRPr>
      </a:lvl8pPr>
      <a:lvl9pPr marL="1828800" algn="ctr" defTabSz="457200" rtl="0" fontAlgn="base">
        <a:spcBef>
          <a:spcPct val="0"/>
        </a:spcBef>
        <a:spcAft>
          <a:spcPct val="0"/>
        </a:spcAft>
        <a:defRPr sz="4400" b="1">
          <a:solidFill>
            <a:schemeClr val="tx1"/>
          </a:solidFill>
          <a:latin typeface="Arial" charset="0"/>
          <a:ea typeface="ＭＳ Ｐゴシック" charset="-128"/>
        </a:defRPr>
      </a:lvl9pPr>
    </p:titleStyle>
    <p:bodyStyle>
      <a:lvl1pPr marL="342900" indent="-342900" algn="l" defTabSz="457200" rtl="0" eaLnBrk="0" fontAlgn="base" hangingPunct="0">
        <a:spcBef>
          <a:spcPct val="20000"/>
        </a:spcBef>
        <a:spcAft>
          <a:spcPct val="0"/>
        </a:spcAft>
        <a:buClr>
          <a:srgbClr val="FF0000"/>
        </a:buClr>
        <a:buFont typeface="Wingdings" charset="2"/>
        <a:buChar char="§"/>
        <a:defRPr sz="3600" b="1" kern="1200">
          <a:solidFill>
            <a:schemeClr val="tx1"/>
          </a:solidFill>
          <a:latin typeface="Arial"/>
          <a:ea typeface="ＭＳ Ｐゴシック" charset="-128"/>
          <a:cs typeface="Arial"/>
        </a:defRPr>
      </a:lvl1pPr>
      <a:lvl2pPr marL="742950" indent="-285750" algn="l" defTabSz="457200" rtl="0" eaLnBrk="0" fontAlgn="base" hangingPunct="0">
        <a:spcBef>
          <a:spcPct val="20000"/>
        </a:spcBef>
        <a:spcAft>
          <a:spcPct val="0"/>
        </a:spcAft>
        <a:buClr>
          <a:srgbClr val="FF0000"/>
        </a:buClr>
        <a:buFont typeface="Wingdings" charset="2"/>
        <a:buChar char="§"/>
        <a:defRPr sz="3200" b="1"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4C4DCA-7D25-EC42-8CEA-D38637684E4B}"/>
              </a:ext>
            </a:extLst>
          </p:cNvPr>
          <p:cNvSpPr>
            <a:spLocks noGrp="1"/>
          </p:cNvSpPr>
          <p:nvPr>
            <p:ph type="ctrTitle"/>
          </p:nvPr>
        </p:nvSpPr>
        <p:spPr/>
        <p:txBody>
          <a:bodyPr/>
          <a:lstStyle/>
          <a:p>
            <a:r>
              <a:rPr lang="en-US" dirty="0"/>
              <a:t>Evaluation of an antibody to Alpha4Beta7 in the control of SIV infection</a:t>
            </a:r>
            <a:r>
              <a:rPr lang="en-US" b="0" dirty="0"/>
              <a:t> </a:t>
            </a:r>
            <a:br>
              <a:rPr lang="en-US" dirty="0"/>
            </a:br>
            <a:br>
              <a:rPr lang="en-US" dirty="0"/>
            </a:br>
            <a:endParaRPr lang="en-US" sz="3600" dirty="0"/>
          </a:p>
        </p:txBody>
      </p:sp>
      <p:sp>
        <p:nvSpPr>
          <p:cNvPr id="3" name="Subtitle 2">
            <a:extLst>
              <a:ext uri="{FF2B5EF4-FFF2-40B4-BE49-F238E27FC236}">
                <a16:creationId xmlns:a16="http://schemas.microsoft.com/office/drawing/2014/main" id="{730937F4-E5B7-514F-93CA-613D6F3DE4D8}"/>
              </a:ext>
            </a:extLst>
          </p:cNvPr>
          <p:cNvSpPr>
            <a:spLocks noGrp="1"/>
          </p:cNvSpPr>
          <p:nvPr>
            <p:ph type="subTitle" idx="1"/>
          </p:nvPr>
        </p:nvSpPr>
        <p:spPr>
          <a:xfrm>
            <a:off x="765312" y="3816626"/>
            <a:ext cx="6977271" cy="1938130"/>
          </a:xfrm>
        </p:spPr>
        <p:txBody>
          <a:bodyPr/>
          <a:lstStyle/>
          <a:p>
            <a:r>
              <a:rPr lang="en-US" sz="2400" dirty="0">
                <a:solidFill>
                  <a:schemeClr val="tx1"/>
                </a:solidFill>
              </a:rPr>
              <a:t>Michele Di Mascio, Jeffrey D. Lifson, </a:t>
            </a:r>
            <a:r>
              <a:rPr lang="en-US" sz="2400" dirty="0" err="1">
                <a:solidFill>
                  <a:schemeClr val="tx1"/>
                </a:solidFill>
              </a:rPr>
              <a:t>Sharat</a:t>
            </a:r>
            <a:r>
              <a:rPr lang="en-US" sz="2400" dirty="0">
                <a:solidFill>
                  <a:schemeClr val="tx1"/>
                </a:solidFill>
              </a:rPr>
              <a:t> </a:t>
            </a:r>
            <a:r>
              <a:rPr lang="en-US" sz="2400" dirty="0" err="1">
                <a:solidFill>
                  <a:schemeClr val="tx1"/>
                </a:solidFill>
              </a:rPr>
              <a:t>Srinivasula</a:t>
            </a:r>
            <a:r>
              <a:rPr lang="en-US" sz="2400" dirty="0">
                <a:solidFill>
                  <a:schemeClr val="tx1"/>
                </a:solidFill>
              </a:rPr>
              <a:t>, Paula </a:t>
            </a:r>
            <a:r>
              <a:rPr lang="en-US" sz="2400" dirty="0" err="1">
                <a:solidFill>
                  <a:schemeClr val="tx1"/>
                </a:solidFill>
              </a:rPr>
              <a:t>DeGrange</a:t>
            </a:r>
            <a:r>
              <a:rPr lang="en-US" sz="2400" dirty="0">
                <a:solidFill>
                  <a:schemeClr val="tx1"/>
                </a:solidFill>
              </a:rPr>
              <a:t>, Brandon Keele, </a:t>
            </a:r>
            <a:r>
              <a:rPr lang="en-US" sz="2400" dirty="0" err="1">
                <a:solidFill>
                  <a:schemeClr val="tx1"/>
                </a:solidFill>
              </a:rPr>
              <a:t>Yuge</a:t>
            </a:r>
            <a:r>
              <a:rPr lang="en-US" sz="2400" dirty="0">
                <a:solidFill>
                  <a:schemeClr val="tx1"/>
                </a:solidFill>
              </a:rPr>
              <a:t> Wang, Paolo Lusso, Michael Proschan, H. Clifford Lane, Anthony S. Fauci</a:t>
            </a:r>
            <a:br>
              <a:rPr lang="en-US" dirty="0">
                <a:solidFill>
                  <a:schemeClr val="tx1"/>
                </a:solidFill>
              </a:rPr>
            </a:br>
            <a:endParaRPr lang="en-US" dirty="0">
              <a:solidFill>
                <a:schemeClr val="tx1"/>
              </a:solidFill>
            </a:endParaRPr>
          </a:p>
        </p:txBody>
      </p:sp>
    </p:spTree>
    <p:extLst>
      <p:ext uri="{BB962C8B-B14F-4D97-AF65-F5344CB8AC3E}">
        <p14:creationId xmlns:p14="http://schemas.microsoft.com/office/powerpoint/2010/main" val="16837278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E4E3249-8C39-43CB-9E5C-1099D1F2380A}"/>
              </a:ext>
            </a:extLst>
          </p:cNvPr>
          <p:cNvPicPr>
            <a:picLocks noChangeAspect="1"/>
          </p:cNvPicPr>
          <p:nvPr/>
        </p:nvPicPr>
        <p:blipFill>
          <a:blip r:embed="rId3"/>
          <a:stretch>
            <a:fillRect/>
          </a:stretch>
        </p:blipFill>
        <p:spPr>
          <a:xfrm>
            <a:off x="935814" y="4441514"/>
            <a:ext cx="2962488" cy="2063613"/>
          </a:xfrm>
          <a:prstGeom prst="rect">
            <a:avLst/>
          </a:prstGeom>
        </p:spPr>
      </p:pic>
      <p:pic>
        <p:nvPicPr>
          <p:cNvPr id="5" name="Picture 4">
            <a:extLst>
              <a:ext uri="{FF2B5EF4-FFF2-40B4-BE49-F238E27FC236}">
                <a16:creationId xmlns:a16="http://schemas.microsoft.com/office/drawing/2014/main" id="{91860D12-3FE1-413C-AF57-1C3A10C963AA}"/>
              </a:ext>
            </a:extLst>
          </p:cNvPr>
          <p:cNvPicPr>
            <a:picLocks noChangeAspect="1"/>
          </p:cNvPicPr>
          <p:nvPr/>
        </p:nvPicPr>
        <p:blipFill>
          <a:blip r:embed="rId4"/>
          <a:stretch>
            <a:fillRect/>
          </a:stretch>
        </p:blipFill>
        <p:spPr>
          <a:xfrm>
            <a:off x="37035" y="771256"/>
            <a:ext cx="8608164" cy="3663727"/>
          </a:xfrm>
          <a:prstGeom prst="rect">
            <a:avLst/>
          </a:prstGeom>
        </p:spPr>
      </p:pic>
      <p:sp>
        <p:nvSpPr>
          <p:cNvPr id="27" name="TextBox 26">
            <a:extLst>
              <a:ext uri="{FF2B5EF4-FFF2-40B4-BE49-F238E27FC236}">
                <a16:creationId xmlns:a16="http://schemas.microsoft.com/office/drawing/2014/main" id="{8AF3E0CF-72BE-4CDD-9C90-87DD9002D83D}"/>
              </a:ext>
            </a:extLst>
          </p:cNvPr>
          <p:cNvSpPr txBox="1"/>
          <p:nvPr/>
        </p:nvSpPr>
        <p:spPr>
          <a:xfrm>
            <a:off x="1496381" y="4678821"/>
            <a:ext cx="1542410" cy="646331"/>
          </a:xfrm>
          <a:prstGeom prst="rect">
            <a:avLst/>
          </a:prstGeom>
          <a:noFill/>
        </p:spPr>
        <p:txBody>
          <a:bodyPr wrap="none" rtlCol="0">
            <a:spAutoFit/>
          </a:bodyPr>
          <a:lstStyle/>
          <a:p>
            <a:r>
              <a:rPr lang="en-US" i="1" dirty="0">
                <a:latin typeface="Symbol" panose="05050102010706020507" pitchFamily="18" charset="2"/>
              </a:rPr>
              <a:t>r</a:t>
            </a:r>
            <a:r>
              <a:rPr lang="en-US" dirty="0"/>
              <a:t>=0.38, n=22</a:t>
            </a:r>
          </a:p>
          <a:p>
            <a:r>
              <a:rPr lang="en-US" i="1" dirty="0"/>
              <a:t>p</a:t>
            </a:r>
            <a:r>
              <a:rPr lang="en-US" dirty="0"/>
              <a:t>=0.042</a:t>
            </a:r>
          </a:p>
        </p:txBody>
      </p:sp>
      <p:grpSp>
        <p:nvGrpSpPr>
          <p:cNvPr id="4" name="Group 3">
            <a:extLst>
              <a:ext uri="{FF2B5EF4-FFF2-40B4-BE49-F238E27FC236}">
                <a16:creationId xmlns:a16="http://schemas.microsoft.com/office/drawing/2014/main" id="{B7DBF7C4-018C-4FAC-9D81-CD2D8D7B9A40}"/>
              </a:ext>
            </a:extLst>
          </p:cNvPr>
          <p:cNvGrpSpPr/>
          <p:nvPr/>
        </p:nvGrpSpPr>
        <p:grpSpPr>
          <a:xfrm>
            <a:off x="7531728" y="845280"/>
            <a:ext cx="1808098" cy="3454461"/>
            <a:chOff x="7531728" y="845280"/>
            <a:chExt cx="1808098" cy="3454461"/>
          </a:xfrm>
        </p:grpSpPr>
        <p:grpSp>
          <p:nvGrpSpPr>
            <p:cNvPr id="19" name="Group 18">
              <a:extLst>
                <a:ext uri="{FF2B5EF4-FFF2-40B4-BE49-F238E27FC236}">
                  <a16:creationId xmlns:a16="http://schemas.microsoft.com/office/drawing/2014/main" id="{22A4CAF8-9DA2-4B67-B3E5-10BBD565E7E0}"/>
                </a:ext>
              </a:extLst>
            </p:cNvPr>
            <p:cNvGrpSpPr/>
            <p:nvPr/>
          </p:nvGrpSpPr>
          <p:grpSpPr>
            <a:xfrm>
              <a:off x="7739483" y="845280"/>
              <a:ext cx="1600343" cy="1577738"/>
              <a:chOff x="3552669" y="-36700"/>
              <a:chExt cx="1600343" cy="1577738"/>
            </a:xfrm>
          </p:grpSpPr>
          <p:cxnSp>
            <p:nvCxnSpPr>
              <p:cNvPr id="8" name="Straight Arrow Connector 7">
                <a:extLst>
                  <a:ext uri="{FF2B5EF4-FFF2-40B4-BE49-F238E27FC236}">
                    <a16:creationId xmlns:a16="http://schemas.microsoft.com/office/drawing/2014/main" id="{DEE3FCA9-88AE-4CEB-9A99-14DEAD7044BC}"/>
                  </a:ext>
                </a:extLst>
              </p:cNvPr>
              <p:cNvCxnSpPr>
                <a:cxnSpLocks/>
              </p:cNvCxnSpPr>
              <p:nvPr/>
            </p:nvCxnSpPr>
            <p:spPr>
              <a:xfrm flipV="1">
                <a:off x="3552669" y="232229"/>
                <a:ext cx="621647" cy="53227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0" name="Straight Arrow Connector 9">
                <a:extLst>
                  <a:ext uri="{FF2B5EF4-FFF2-40B4-BE49-F238E27FC236}">
                    <a16:creationId xmlns:a16="http://schemas.microsoft.com/office/drawing/2014/main" id="{4E54BC0F-0D2C-4A18-9F4D-159B9C7457DC}"/>
                  </a:ext>
                </a:extLst>
              </p:cNvPr>
              <p:cNvCxnSpPr>
                <a:cxnSpLocks/>
              </p:cNvCxnSpPr>
              <p:nvPr/>
            </p:nvCxnSpPr>
            <p:spPr>
              <a:xfrm>
                <a:off x="3552669" y="795808"/>
                <a:ext cx="712033" cy="401837"/>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6" name="TextBox 15">
                <a:extLst>
                  <a:ext uri="{FF2B5EF4-FFF2-40B4-BE49-F238E27FC236}">
                    <a16:creationId xmlns:a16="http://schemas.microsoft.com/office/drawing/2014/main" id="{0A9ECD42-717F-4DC8-8DF3-0C83D56DFAD1}"/>
                  </a:ext>
                </a:extLst>
              </p:cNvPr>
              <p:cNvSpPr txBox="1"/>
              <p:nvPr/>
            </p:nvSpPr>
            <p:spPr>
              <a:xfrm>
                <a:off x="3691989" y="553894"/>
                <a:ext cx="356188" cy="461665"/>
              </a:xfrm>
              <a:prstGeom prst="rect">
                <a:avLst/>
              </a:prstGeom>
              <a:noFill/>
            </p:spPr>
            <p:txBody>
              <a:bodyPr wrap="none" rtlCol="0">
                <a:spAutoFit/>
              </a:bodyPr>
              <a:lstStyle/>
              <a:p>
                <a:r>
                  <a:rPr lang="en-US" sz="2400" b="1" dirty="0">
                    <a:solidFill>
                      <a:srgbClr val="FF0000"/>
                    </a:solidFill>
                  </a:rPr>
                  <a:t>8</a:t>
                </a:r>
              </a:p>
            </p:txBody>
          </p:sp>
          <p:sp>
            <p:nvSpPr>
              <p:cNvPr id="17" name="TextBox 16">
                <a:extLst>
                  <a:ext uri="{FF2B5EF4-FFF2-40B4-BE49-F238E27FC236}">
                    <a16:creationId xmlns:a16="http://schemas.microsoft.com/office/drawing/2014/main" id="{F580A038-7C57-489A-921E-FA007D4034E5}"/>
                  </a:ext>
                </a:extLst>
              </p:cNvPr>
              <p:cNvSpPr txBox="1"/>
              <p:nvPr/>
            </p:nvSpPr>
            <p:spPr>
              <a:xfrm>
                <a:off x="3825384" y="-36700"/>
                <a:ext cx="1223412" cy="369332"/>
              </a:xfrm>
              <a:prstGeom prst="rect">
                <a:avLst/>
              </a:prstGeom>
              <a:noFill/>
            </p:spPr>
            <p:txBody>
              <a:bodyPr wrap="none" rtlCol="0">
                <a:spAutoFit/>
              </a:bodyPr>
              <a:lstStyle/>
              <a:p>
                <a:r>
                  <a:rPr lang="en-US" b="1" dirty="0">
                    <a:solidFill>
                      <a:srgbClr val="FF0000"/>
                    </a:solidFill>
                  </a:rPr>
                  <a:t>4 (Active)</a:t>
                </a:r>
              </a:p>
            </p:txBody>
          </p:sp>
          <p:sp>
            <p:nvSpPr>
              <p:cNvPr id="18" name="TextBox 17">
                <a:extLst>
                  <a:ext uri="{FF2B5EF4-FFF2-40B4-BE49-F238E27FC236}">
                    <a16:creationId xmlns:a16="http://schemas.microsoft.com/office/drawing/2014/main" id="{970DFF6C-3292-4E20-8039-BCA3784A7D66}"/>
                  </a:ext>
                </a:extLst>
              </p:cNvPr>
              <p:cNvSpPr txBox="1"/>
              <p:nvPr/>
            </p:nvSpPr>
            <p:spPr>
              <a:xfrm>
                <a:off x="3801360" y="1171706"/>
                <a:ext cx="1351652" cy="369332"/>
              </a:xfrm>
              <a:prstGeom prst="rect">
                <a:avLst/>
              </a:prstGeom>
              <a:noFill/>
            </p:spPr>
            <p:txBody>
              <a:bodyPr wrap="none" rtlCol="0">
                <a:spAutoFit/>
              </a:bodyPr>
              <a:lstStyle/>
              <a:p>
                <a:r>
                  <a:rPr lang="en-US" b="1" dirty="0">
                    <a:solidFill>
                      <a:srgbClr val="FF0000"/>
                    </a:solidFill>
                  </a:rPr>
                  <a:t>4 (Control)</a:t>
                </a:r>
              </a:p>
            </p:txBody>
          </p:sp>
        </p:grpSp>
        <p:grpSp>
          <p:nvGrpSpPr>
            <p:cNvPr id="20" name="Group 19">
              <a:extLst>
                <a:ext uri="{FF2B5EF4-FFF2-40B4-BE49-F238E27FC236}">
                  <a16:creationId xmlns:a16="http://schemas.microsoft.com/office/drawing/2014/main" id="{DD91AC02-1312-4F2B-8DBF-79C549C506BA}"/>
                </a:ext>
              </a:extLst>
            </p:cNvPr>
            <p:cNvGrpSpPr/>
            <p:nvPr/>
          </p:nvGrpSpPr>
          <p:grpSpPr>
            <a:xfrm rot="2760085">
              <a:off x="7520425" y="2710701"/>
              <a:ext cx="1600343" cy="1577738"/>
              <a:chOff x="3552669" y="-36700"/>
              <a:chExt cx="1600343" cy="1577738"/>
            </a:xfrm>
          </p:grpSpPr>
          <p:cxnSp>
            <p:nvCxnSpPr>
              <p:cNvPr id="21" name="Straight Arrow Connector 20">
                <a:extLst>
                  <a:ext uri="{FF2B5EF4-FFF2-40B4-BE49-F238E27FC236}">
                    <a16:creationId xmlns:a16="http://schemas.microsoft.com/office/drawing/2014/main" id="{DC58A1BB-076A-475A-9454-6ACA34C45EBE}"/>
                  </a:ext>
                </a:extLst>
              </p:cNvPr>
              <p:cNvCxnSpPr>
                <a:cxnSpLocks/>
              </p:cNvCxnSpPr>
              <p:nvPr/>
            </p:nvCxnSpPr>
            <p:spPr>
              <a:xfrm flipV="1">
                <a:off x="3552669" y="232229"/>
                <a:ext cx="621647" cy="532270"/>
              </a:xfrm>
              <a:prstGeom prst="straightConnector1">
                <a:avLst/>
              </a:prstGeom>
              <a:ln>
                <a:solidFill>
                  <a:srgbClr val="0000FF"/>
                </a:solidFill>
                <a:tailEnd type="triangle"/>
              </a:ln>
            </p:spPr>
            <p:style>
              <a:lnRef idx="2">
                <a:schemeClr val="accent1"/>
              </a:lnRef>
              <a:fillRef idx="0">
                <a:schemeClr val="accent1"/>
              </a:fillRef>
              <a:effectRef idx="1">
                <a:schemeClr val="accent1"/>
              </a:effectRef>
              <a:fontRef idx="minor">
                <a:schemeClr val="tx1"/>
              </a:fontRef>
            </p:style>
          </p:cxnSp>
          <p:cxnSp>
            <p:nvCxnSpPr>
              <p:cNvPr id="22" name="Straight Arrow Connector 21">
                <a:extLst>
                  <a:ext uri="{FF2B5EF4-FFF2-40B4-BE49-F238E27FC236}">
                    <a16:creationId xmlns:a16="http://schemas.microsoft.com/office/drawing/2014/main" id="{107AD1FC-340C-430A-8A24-19B11DBD4B3A}"/>
                  </a:ext>
                </a:extLst>
              </p:cNvPr>
              <p:cNvCxnSpPr>
                <a:cxnSpLocks/>
              </p:cNvCxnSpPr>
              <p:nvPr/>
            </p:nvCxnSpPr>
            <p:spPr>
              <a:xfrm>
                <a:off x="3552669" y="795808"/>
                <a:ext cx="712033" cy="401837"/>
              </a:xfrm>
              <a:prstGeom prst="straightConnector1">
                <a:avLst/>
              </a:prstGeom>
              <a:ln>
                <a:solidFill>
                  <a:srgbClr val="0000FF"/>
                </a:solidFill>
                <a:tailEnd type="triangle"/>
              </a:ln>
            </p:spPr>
            <p:style>
              <a:lnRef idx="2">
                <a:schemeClr val="accent1"/>
              </a:lnRef>
              <a:fillRef idx="0">
                <a:schemeClr val="accent1"/>
              </a:fillRef>
              <a:effectRef idx="1">
                <a:schemeClr val="accent1"/>
              </a:effectRef>
              <a:fontRef idx="minor">
                <a:schemeClr val="tx1"/>
              </a:fontRef>
            </p:style>
          </p:cxnSp>
          <p:sp>
            <p:nvSpPr>
              <p:cNvPr id="23" name="TextBox 22">
                <a:extLst>
                  <a:ext uri="{FF2B5EF4-FFF2-40B4-BE49-F238E27FC236}">
                    <a16:creationId xmlns:a16="http://schemas.microsoft.com/office/drawing/2014/main" id="{EC045685-CD9F-489B-9058-459151481866}"/>
                  </a:ext>
                </a:extLst>
              </p:cNvPr>
              <p:cNvSpPr txBox="1"/>
              <p:nvPr/>
            </p:nvSpPr>
            <p:spPr>
              <a:xfrm>
                <a:off x="3691989" y="553894"/>
                <a:ext cx="527709" cy="461665"/>
              </a:xfrm>
              <a:prstGeom prst="rect">
                <a:avLst/>
              </a:prstGeom>
              <a:noFill/>
              <a:ln>
                <a:solidFill>
                  <a:srgbClr val="0000FF"/>
                </a:solidFill>
              </a:ln>
            </p:spPr>
            <p:txBody>
              <a:bodyPr wrap="none" rtlCol="0">
                <a:spAutoFit/>
              </a:bodyPr>
              <a:lstStyle/>
              <a:p>
                <a:r>
                  <a:rPr lang="en-US" sz="2400" b="1" dirty="0">
                    <a:solidFill>
                      <a:srgbClr val="0000FF"/>
                    </a:solidFill>
                  </a:rPr>
                  <a:t>10</a:t>
                </a:r>
              </a:p>
            </p:txBody>
          </p:sp>
          <p:sp>
            <p:nvSpPr>
              <p:cNvPr id="24" name="TextBox 23">
                <a:extLst>
                  <a:ext uri="{FF2B5EF4-FFF2-40B4-BE49-F238E27FC236}">
                    <a16:creationId xmlns:a16="http://schemas.microsoft.com/office/drawing/2014/main" id="{3E7536A2-002F-4D59-AF77-B7CD71B4C909}"/>
                  </a:ext>
                </a:extLst>
              </p:cNvPr>
              <p:cNvSpPr txBox="1"/>
              <p:nvPr/>
            </p:nvSpPr>
            <p:spPr>
              <a:xfrm>
                <a:off x="3825384" y="-36700"/>
                <a:ext cx="1223412" cy="369332"/>
              </a:xfrm>
              <a:prstGeom prst="rect">
                <a:avLst/>
              </a:prstGeom>
              <a:noFill/>
              <a:ln>
                <a:solidFill>
                  <a:srgbClr val="0000FF"/>
                </a:solidFill>
              </a:ln>
            </p:spPr>
            <p:txBody>
              <a:bodyPr wrap="none" rtlCol="0">
                <a:spAutoFit/>
              </a:bodyPr>
              <a:lstStyle/>
              <a:p>
                <a:r>
                  <a:rPr lang="en-US" b="1" dirty="0">
                    <a:solidFill>
                      <a:srgbClr val="0000FF"/>
                    </a:solidFill>
                  </a:rPr>
                  <a:t>6 (Active)</a:t>
                </a:r>
              </a:p>
            </p:txBody>
          </p:sp>
          <p:sp>
            <p:nvSpPr>
              <p:cNvPr id="25" name="TextBox 24">
                <a:extLst>
                  <a:ext uri="{FF2B5EF4-FFF2-40B4-BE49-F238E27FC236}">
                    <a16:creationId xmlns:a16="http://schemas.microsoft.com/office/drawing/2014/main" id="{A29F9A41-1A20-47B1-8F64-45C4B6825F91}"/>
                  </a:ext>
                </a:extLst>
              </p:cNvPr>
              <p:cNvSpPr txBox="1"/>
              <p:nvPr/>
            </p:nvSpPr>
            <p:spPr>
              <a:xfrm>
                <a:off x="3801360" y="1171706"/>
                <a:ext cx="1351652" cy="369332"/>
              </a:xfrm>
              <a:prstGeom prst="rect">
                <a:avLst/>
              </a:prstGeom>
              <a:noFill/>
              <a:ln>
                <a:solidFill>
                  <a:srgbClr val="0000FF"/>
                </a:solidFill>
              </a:ln>
            </p:spPr>
            <p:txBody>
              <a:bodyPr wrap="none" rtlCol="0">
                <a:spAutoFit/>
              </a:bodyPr>
              <a:lstStyle/>
              <a:p>
                <a:r>
                  <a:rPr lang="en-US" b="1" dirty="0">
                    <a:solidFill>
                      <a:srgbClr val="0000FF"/>
                    </a:solidFill>
                  </a:rPr>
                  <a:t>4 (Control)</a:t>
                </a:r>
              </a:p>
            </p:txBody>
          </p:sp>
        </p:grpSp>
      </p:grpSp>
      <p:pic>
        <p:nvPicPr>
          <p:cNvPr id="26" name="Picture 25">
            <a:extLst>
              <a:ext uri="{FF2B5EF4-FFF2-40B4-BE49-F238E27FC236}">
                <a16:creationId xmlns:a16="http://schemas.microsoft.com/office/drawing/2014/main" id="{D03835C7-8BB9-40C6-B5EE-2CE1DE59A5C6}"/>
              </a:ext>
            </a:extLst>
          </p:cNvPr>
          <p:cNvPicPr>
            <a:picLocks noChangeAspect="1"/>
          </p:cNvPicPr>
          <p:nvPr/>
        </p:nvPicPr>
        <p:blipFill>
          <a:blip r:embed="rId5"/>
          <a:stretch>
            <a:fillRect/>
          </a:stretch>
        </p:blipFill>
        <p:spPr>
          <a:xfrm>
            <a:off x="5708413" y="4583134"/>
            <a:ext cx="2663544" cy="1829389"/>
          </a:xfrm>
          <a:prstGeom prst="rect">
            <a:avLst/>
          </a:prstGeom>
        </p:spPr>
      </p:pic>
      <p:sp>
        <p:nvSpPr>
          <p:cNvPr id="29" name="TextBox 28">
            <a:extLst>
              <a:ext uri="{FF2B5EF4-FFF2-40B4-BE49-F238E27FC236}">
                <a16:creationId xmlns:a16="http://schemas.microsoft.com/office/drawing/2014/main" id="{0DC29CE9-A02F-4E7C-9BDB-01103F098657}"/>
              </a:ext>
            </a:extLst>
          </p:cNvPr>
          <p:cNvSpPr txBox="1"/>
          <p:nvPr/>
        </p:nvSpPr>
        <p:spPr>
          <a:xfrm>
            <a:off x="7422367" y="4768774"/>
            <a:ext cx="1606530" cy="646331"/>
          </a:xfrm>
          <a:prstGeom prst="rect">
            <a:avLst/>
          </a:prstGeom>
          <a:noFill/>
        </p:spPr>
        <p:txBody>
          <a:bodyPr wrap="none" rtlCol="0">
            <a:spAutoFit/>
          </a:bodyPr>
          <a:lstStyle/>
          <a:p>
            <a:r>
              <a:rPr lang="en-US" i="1" dirty="0">
                <a:latin typeface="Symbol" panose="05050102010706020507" pitchFamily="18" charset="2"/>
              </a:rPr>
              <a:t>r</a:t>
            </a:r>
            <a:r>
              <a:rPr lang="en-US" dirty="0"/>
              <a:t>=0.62, n=22 </a:t>
            </a:r>
          </a:p>
          <a:p>
            <a:r>
              <a:rPr lang="en-US" i="1" dirty="0"/>
              <a:t>p</a:t>
            </a:r>
            <a:r>
              <a:rPr lang="en-US" dirty="0"/>
              <a:t>=0.001</a:t>
            </a:r>
          </a:p>
        </p:txBody>
      </p:sp>
      <p:sp>
        <p:nvSpPr>
          <p:cNvPr id="2" name="TextBox 1">
            <a:extLst>
              <a:ext uri="{FF2B5EF4-FFF2-40B4-BE49-F238E27FC236}">
                <a16:creationId xmlns:a16="http://schemas.microsoft.com/office/drawing/2014/main" id="{2F1A1530-FF4D-4277-AD03-3C11AAA6DC14}"/>
              </a:ext>
            </a:extLst>
          </p:cNvPr>
          <p:cNvSpPr txBox="1"/>
          <p:nvPr/>
        </p:nvSpPr>
        <p:spPr>
          <a:xfrm>
            <a:off x="128645" y="60790"/>
            <a:ext cx="9015355" cy="830997"/>
          </a:xfrm>
          <a:prstGeom prst="rect">
            <a:avLst/>
          </a:prstGeom>
          <a:noFill/>
        </p:spPr>
        <p:txBody>
          <a:bodyPr wrap="square" rtlCol="0">
            <a:spAutoFit/>
          </a:bodyPr>
          <a:lstStyle/>
          <a:p>
            <a:pPr algn="ctr"/>
            <a:r>
              <a:rPr lang="en-US" sz="2400" b="1" dirty="0"/>
              <a:t>Early viral dynamics (prior to anti-</a:t>
            </a:r>
            <a:r>
              <a:rPr lang="el-GR" sz="2400" b="1" dirty="0"/>
              <a:t>α</a:t>
            </a:r>
            <a:r>
              <a:rPr lang="el-GR" sz="2400" b="1" baseline="-25000" dirty="0"/>
              <a:t>4</a:t>
            </a:r>
            <a:r>
              <a:rPr lang="el-GR" sz="2400" b="1" dirty="0"/>
              <a:t>β</a:t>
            </a:r>
            <a:r>
              <a:rPr lang="el-GR" sz="2400" b="1" baseline="-25000" dirty="0"/>
              <a:t>7</a:t>
            </a:r>
            <a:r>
              <a:rPr lang="el-GR" sz="2400" b="1" dirty="0"/>
              <a:t> </a:t>
            </a:r>
            <a:r>
              <a:rPr lang="en-US" sz="2400" b="1" dirty="0" err="1"/>
              <a:t>mAb</a:t>
            </a:r>
            <a:r>
              <a:rPr lang="en-US" sz="2400" b="1" dirty="0"/>
              <a:t> ) predict viral set-point, independently of the anti-</a:t>
            </a:r>
            <a:r>
              <a:rPr lang="el-GR" sz="2400" b="1" dirty="0"/>
              <a:t>α</a:t>
            </a:r>
            <a:r>
              <a:rPr lang="el-GR" sz="2400" b="1" baseline="-25000" dirty="0"/>
              <a:t>4</a:t>
            </a:r>
            <a:r>
              <a:rPr lang="el-GR" sz="2400" b="1" dirty="0"/>
              <a:t>β</a:t>
            </a:r>
            <a:r>
              <a:rPr lang="el-GR" sz="2400" b="1" baseline="-25000" dirty="0"/>
              <a:t>7</a:t>
            </a:r>
            <a:r>
              <a:rPr lang="el-GR" sz="2400" b="1" dirty="0"/>
              <a:t> </a:t>
            </a:r>
            <a:r>
              <a:rPr lang="en-US" sz="2400" b="1" dirty="0" err="1"/>
              <a:t>mAb</a:t>
            </a:r>
            <a:r>
              <a:rPr lang="en-US" sz="2400" b="1" dirty="0"/>
              <a:t> treatment</a:t>
            </a:r>
          </a:p>
        </p:txBody>
      </p:sp>
      <p:cxnSp>
        <p:nvCxnSpPr>
          <p:cNvPr id="7" name="Straight Arrow Connector 6">
            <a:extLst>
              <a:ext uri="{FF2B5EF4-FFF2-40B4-BE49-F238E27FC236}">
                <a16:creationId xmlns:a16="http://schemas.microsoft.com/office/drawing/2014/main" id="{6BCDDD35-BBA4-43DB-B05E-0D79FB279E94}"/>
              </a:ext>
            </a:extLst>
          </p:cNvPr>
          <p:cNvCxnSpPr/>
          <p:nvPr/>
        </p:nvCxnSpPr>
        <p:spPr>
          <a:xfrm>
            <a:off x="2073275" y="1214612"/>
            <a:ext cx="0" cy="369713"/>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594E6B4C-FFAE-47F4-A7A7-3A0D6B3FEACE}"/>
              </a:ext>
            </a:extLst>
          </p:cNvPr>
          <p:cNvSpPr txBox="1"/>
          <p:nvPr/>
        </p:nvSpPr>
        <p:spPr>
          <a:xfrm>
            <a:off x="1653702" y="840117"/>
            <a:ext cx="995785" cy="276999"/>
          </a:xfrm>
          <a:prstGeom prst="rect">
            <a:avLst/>
          </a:prstGeom>
          <a:noFill/>
        </p:spPr>
        <p:txBody>
          <a:bodyPr wrap="none" rtlCol="0">
            <a:spAutoFit/>
          </a:bodyPr>
          <a:lstStyle/>
          <a:p>
            <a:r>
              <a:rPr lang="en-US" sz="1200" dirty="0"/>
              <a:t>start of ART</a:t>
            </a:r>
          </a:p>
        </p:txBody>
      </p:sp>
      <p:sp>
        <p:nvSpPr>
          <p:cNvPr id="28" name="TextBox 27">
            <a:extLst>
              <a:ext uri="{FF2B5EF4-FFF2-40B4-BE49-F238E27FC236}">
                <a16:creationId xmlns:a16="http://schemas.microsoft.com/office/drawing/2014/main" id="{E2262EF8-2ABC-443B-AD47-111777686249}"/>
              </a:ext>
            </a:extLst>
          </p:cNvPr>
          <p:cNvSpPr txBox="1"/>
          <p:nvPr/>
        </p:nvSpPr>
        <p:spPr>
          <a:xfrm>
            <a:off x="2295063" y="1145512"/>
            <a:ext cx="708848" cy="276999"/>
          </a:xfrm>
          <a:prstGeom prst="rect">
            <a:avLst/>
          </a:prstGeom>
          <a:noFill/>
        </p:spPr>
        <p:txBody>
          <a:bodyPr wrap="none" rtlCol="0">
            <a:spAutoFit/>
          </a:bodyPr>
          <a:lstStyle/>
          <a:p>
            <a:r>
              <a:rPr lang="en-US" sz="1200" dirty="0"/>
              <a:t>1</a:t>
            </a:r>
            <a:r>
              <a:rPr lang="en-US" sz="1200" baseline="30000" dirty="0"/>
              <a:t>st</a:t>
            </a:r>
            <a:r>
              <a:rPr lang="en-US" sz="1200" dirty="0"/>
              <a:t> </a:t>
            </a:r>
            <a:r>
              <a:rPr lang="en-US" sz="1200" dirty="0" err="1"/>
              <a:t>mAb</a:t>
            </a:r>
            <a:endParaRPr lang="en-US" sz="1200" dirty="0"/>
          </a:p>
        </p:txBody>
      </p:sp>
      <p:cxnSp>
        <p:nvCxnSpPr>
          <p:cNvPr id="12" name="Straight Arrow Connector 11">
            <a:extLst>
              <a:ext uri="{FF2B5EF4-FFF2-40B4-BE49-F238E27FC236}">
                <a16:creationId xmlns:a16="http://schemas.microsoft.com/office/drawing/2014/main" id="{A541334B-C200-44B4-8A3F-392002E1A62F}"/>
              </a:ext>
            </a:extLst>
          </p:cNvPr>
          <p:cNvCxnSpPr/>
          <p:nvPr/>
        </p:nvCxnSpPr>
        <p:spPr>
          <a:xfrm>
            <a:off x="2563443" y="1380344"/>
            <a:ext cx="0" cy="364767"/>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30896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021EB-EA3F-944B-A8F9-13E90279EDB1}"/>
              </a:ext>
            </a:extLst>
          </p:cNvPr>
          <p:cNvSpPr>
            <a:spLocks noGrp="1"/>
          </p:cNvSpPr>
          <p:nvPr>
            <p:ph type="title"/>
          </p:nvPr>
        </p:nvSpPr>
        <p:spPr>
          <a:xfrm>
            <a:off x="457200" y="38849"/>
            <a:ext cx="8229600" cy="1143000"/>
          </a:xfrm>
        </p:spPr>
        <p:txBody>
          <a:bodyPr/>
          <a:lstStyle/>
          <a:p>
            <a:r>
              <a:rPr lang="en-US" dirty="0"/>
              <a:t>Conclusions</a:t>
            </a:r>
          </a:p>
        </p:txBody>
      </p:sp>
      <p:sp>
        <p:nvSpPr>
          <p:cNvPr id="3" name="Content Placeholder 2">
            <a:extLst>
              <a:ext uri="{FF2B5EF4-FFF2-40B4-BE49-F238E27FC236}">
                <a16:creationId xmlns:a16="http://schemas.microsoft.com/office/drawing/2014/main" id="{F30F129E-3776-4945-854C-01F3D129872F}"/>
              </a:ext>
            </a:extLst>
          </p:cNvPr>
          <p:cNvSpPr>
            <a:spLocks noGrp="1"/>
          </p:cNvSpPr>
          <p:nvPr>
            <p:ph idx="1"/>
          </p:nvPr>
        </p:nvSpPr>
        <p:spPr>
          <a:xfrm>
            <a:off x="457200" y="1000594"/>
            <a:ext cx="8229600" cy="4525963"/>
          </a:xfrm>
        </p:spPr>
        <p:txBody>
          <a:bodyPr/>
          <a:lstStyle/>
          <a:p>
            <a:pPr>
              <a:lnSpc>
                <a:spcPts val="2500"/>
              </a:lnSpc>
              <a:spcBef>
                <a:spcPts val="0"/>
              </a:spcBef>
              <a:spcAft>
                <a:spcPts val="2400"/>
              </a:spcAft>
            </a:pPr>
            <a:r>
              <a:rPr lang="en-US" sz="2400" dirty="0"/>
              <a:t>In a study design similar to </a:t>
            </a:r>
            <a:r>
              <a:rPr lang="en-US" sz="2400" dirty="0" err="1"/>
              <a:t>Byareddy</a:t>
            </a:r>
            <a:r>
              <a:rPr lang="en-US" sz="2400" dirty="0"/>
              <a:t>, et al, using the same virus, ART regimen, and anti-</a:t>
            </a:r>
            <a:r>
              <a:rPr lang="el-GR" sz="2400" dirty="0"/>
              <a:t>α</a:t>
            </a:r>
            <a:r>
              <a:rPr lang="el-GR" sz="2400" baseline="-25000" dirty="0"/>
              <a:t>4</a:t>
            </a:r>
            <a:r>
              <a:rPr lang="el-GR" sz="2400" dirty="0"/>
              <a:t>β</a:t>
            </a:r>
            <a:r>
              <a:rPr lang="el-GR" sz="2400" baseline="-25000" dirty="0"/>
              <a:t>7</a:t>
            </a:r>
            <a:r>
              <a:rPr lang="en-US" sz="2400" dirty="0"/>
              <a:t> antibody preparation, we did not see any effect of treatment with anti-</a:t>
            </a:r>
            <a:r>
              <a:rPr lang="el-GR" sz="2400" dirty="0"/>
              <a:t>α</a:t>
            </a:r>
            <a:r>
              <a:rPr lang="el-GR" sz="2400" baseline="-25000" dirty="0"/>
              <a:t>4</a:t>
            </a:r>
            <a:r>
              <a:rPr lang="el-GR" sz="2400" dirty="0"/>
              <a:t>β</a:t>
            </a:r>
            <a:r>
              <a:rPr lang="el-GR" sz="2400" baseline="-25000" dirty="0"/>
              <a:t>7</a:t>
            </a:r>
            <a:r>
              <a:rPr lang="en-US" sz="2400" dirty="0"/>
              <a:t> on viral load following ART discontinuation.</a:t>
            </a:r>
          </a:p>
          <a:p>
            <a:pPr>
              <a:lnSpc>
                <a:spcPts val="2500"/>
              </a:lnSpc>
              <a:spcBef>
                <a:spcPts val="0"/>
              </a:spcBef>
              <a:spcAft>
                <a:spcPts val="2400"/>
              </a:spcAft>
            </a:pPr>
            <a:r>
              <a:rPr lang="en-US" sz="2400" dirty="0"/>
              <a:t>The difference in results from those reported by Byrareddy et al is not explained by the viral stock, lot of antibody used or development of anti-drug antibodies.</a:t>
            </a:r>
          </a:p>
          <a:p>
            <a:pPr>
              <a:lnSpc>
                <a:spcPts val="2500"/>
              </a:lnSpc>
              <a:spcBef>
                <a:spcPts val="0"/>
              </a:spcBef>
              <a:spcAft>
                <a:spcPts val="2400"/>
              </a:spcAft>
            </a:pPr>
            <a:r>
              <a:rPr lang="en-US" sz="2400" dirty="0"/>
              <a:t>Genetic or other differences in the macaques studied or other factors, including differences in virus/host balance related to differential kinetics and pathway of </a:t>
            </a:r>
            <a:r>
              <a:rPr lang="en-US" sz="2400" dirty="0" err="1"/>
              <a:t>Nef</a:t>
            </a:r>
            <a:r>
              <a:rPr lang="en-US" sz="2400" dirty="0"/>
              <a:t>-STOP repair, may have contributed to the different results observed.</a:t>
            </a:r>
          </a:p>
        </p:txBody>
      </p:sp>
    </p:spTree>
    <p:extLst>
      <p:ext uri="{BB962C8B-B14F-4D97-AF65-F5344CB8AC3E}">
        <p14:creationId xmlns:p14="http://schemas.microsoft.com/office/powerpoint/2010/main" val="23975022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945EA20-A0AC-4C6E-82F7-DF5452E22B5B}"/>
              </a:ext>
            </a:extLst>
          </p:cNvPr>
          <p:cNvSpPr txBox="1"/>
          <p:nvPr/>
        </p:nvSpPr>
        <p:spPr>
          <a:xfrm>
            <a:off x="1266404" y="251088"/>
            <a:ext cx="7457115" cy="461665"/>
          </a:xfrm>
          <a:prstGeom prst="rect">
            <a:avLst/>
          </a:prstGeom>
          <a:noFill/>
        </p:spPr>
        <p:txBody>
          <a:bodyPr wrap="square" rtlCol="0">
            <a:spAutoFit/>
          </a:bodyPr>
          <a:lstStyle/>
          <a:p>
            <a:r>
              <a:rPr lang="en-US" sz="2400" b="1" dirty="0"/>
              <a:t>ACKNOWLEDGEMENTS/COLLABORATORS</a:t>
            </a:r>
          </a:p>
        </p:txBody>
      </p:sp>
      <p:sp>
        <p:nvSpPr>
          <p:cNvPr id="3" name="TextBox 2">
            <a:extLst>
              <a:ext uri="{FF2B5EF4-FFF2-40B4-BE49-F238E27FC236}">
                <a16:creationId xmlns:a16="http://schemas.microsoft.com/office/drawing/2014/main" id="{89DF32E1-DF55-4035-9C4E-4264D1258C2C}"/>
              </a:ext>
            </a:extLst>
          </p:cNvPr>
          <p:cNvSpPr txBox="1"/>
          <p:nvPr/>
        </p:nvSpPr>
        <p:spPr>
          <a:xfrm>
            <a:off x="197408" y="645982"/>
            <a:ext cx="1162498" cy="523220"/>
          </a:xfrm>
          <a:prstGeom prst="rect">
            <a:avLst/>
          </a:prstGeom>
          <a:noFill/>
        </p:spPr>
        <p:txBody>
          <a:bodyPr wrap="none" rtlCol="0">
            <a:spAutoFit/>
          </a:bodyPr>
          <a:lstStyle/>
          <a:p>
            <a:r>
              <a:rPr lang="en-US" sz="2800" b="1" dirty="0">
                <a:solidFill>
                  <a:schemeClr val="accent1"/>
                </a:solidFill>
              </a:rPr>
              <a:t>NIAID</a:t>
            </a:r>
          </a:p>
        </p:txBody>
      </p:sp>
      <p:sp>
        <p:nvSpPr>
          <p:cNvPr id="4" name="TextBox 3">
            <a:extLst>
              <a:ext uri="{FF2B5EF4-FFF2-40B4-BE49-F238E27FC236}">
                <a16:creationId xmlns:a16="http://schemas.microsoft.com/office/drawing/2014/main" id="{44C2453A-4407-48E6-9AB2-FA584F5AC540}"/>
              </a:ext>
            </a:extLst>
          </p:cNvPr>
          <p:cNvSpPr txBox="1"/>
          <p:nvPr/>
        </p:nvSpPr>
        <p:spPr>
          <a:xfrm>
            <a:off x="197408" y="1098963"/>
            <a:ext cx="3005951" cy="3416320"/>
          </a:xfrm>
          <a:prstGeom prst="rect">
            <a:avLst/>
          </a:prstGeom>
          <a:noFill/>
        </p:spPr>
        <p:txBody>
          <a:bodyPr wrap="none" rtlCol="0">
            <a:spAutoFit/>
          </a:bodyPr>
          <a:lstStyle/>
          <a:p>
            <a:r>
              <a:rPr lang="en-US" dirty="0" err="1"/>
              <a:t>Sharat</a:t>
            </a:r>
            <a:r>
              <a:rPr lang="en-US" dirty="0"/>
              <a:t> Srinivasula (FNL)</a:t>
            </a:r>
          </a:p>
          <a:p>
            <a:r>
              <a:rPr lang="en-US" dirty="0"/>
              <a:t>Insook Kim (FNL)</a:t>
            </a:r>
          </a:p>
          <a:p>
            <a:r>
              <a:rPr lang="en-US" dirty="0"/>
              <a:t>Paula </a:t>
            </a:r>
            <a:r>
              <a:rPr lang="en-US" dirty="0" err="1"/>
              <a:t>DeGrange</a:t>
            </a:r>
            <a:r>
              <a:rPr lang="en-US" dirty="0"/>
              <a:t> (Battelle)</a:t>
            </a:r>
          </a:p>
          <a:p>
            <a:r>
              <a:rPr lang="en-US" dirty="0"/>
              <a:t>Andrew Bonvillian (Battelle)</a:t>
            </a:r>
          </a:p>
          <a:p>
            <a:r>
              <a:rPr lang="en-US" dirty="0"/>
              <a:t>Amanda Tobery (Battelle)</a:t>
            </a:r>
          </a:p>
          <a:p>
            <a:r>
              <a:rPr lang="en-US" dirty="0"/>
              <a:t>Paolo Lusso</a:t>
            </a:r>
          </a:p>
          <a:p>
            <a:r>
              <a:rPr lang="en-US" dirty="0" err="1"/>
              <a:t>Yuge</a:t>
            </a:r>
            <a:r>
              <a:rPr lang="en-US" dirty="0"/>
              <a:t> (Bill) Wang</a:t>
            </a:r>
          </a:p>
          <a:p>
            <a:r>
              <a:rPr lang="en-US" dirty="0"/>
              <a:t>Mike Proschan</a:t>
            </a:r>
          </a:p>
          <a:p>
            <a:r>
              <a:rPr lang="en-US" dirty="0"/>
              <a:t>Marisa St Claire</a:t>
            </a:r>
          </a:p>
          <a:p>
            <a:r>
              <a:rPr lang="en-US" dirty="0"/>
              <a:t>Cliff Lane</a:t>
            </a:r>
          </a:p>
          <a:p>
            <a:r>
              <a:rPr lang="en-US" dirty="0"/>
              <a:t>Anthony </a:t>
            </a:r>
            <a:r>
              <a:rPr lang="en-US" dirty="0" err="1"/>
              <a:t>Fauci</a:t>
            </a:r>
            <a:endParaRPr lang="en-US" dirty="0"/>
          </a:p>
          <a:p>
            <a:endParaRPr lang="en-US" dirty="0"/>
          </a:p>
        </p:txBody>
      </p:sp>
      <p:sp>
        <p:nvSpPr>
          <p:cNvPr id="5" name="TextBox 4">
            <a:extLst>
              <a:ext uri="{FF2B5EF4-FFF2-40B4-BE49-F238E27FC236}">
                <a16:creationId xmlns:a16="http://schemas.microsoft.com/office/drawing/2014/main" id="{72321C1A-A84B-4AE7-9FFF-14688438A143}"/>
              </a:ext>
            </a:extLst>
          </p:cNvPr>
          <p:cNvSpPr txBox="1"/>
          <p:nvPr/>
        </p:nvSpPr>
        <p:spPr>
          <a:xfrm>
            <a:off x="3233224" y="639174"/>
            <a:ext cx="2403222" cy="3693319"/>
          </a:xfrm>
          <a:prstGeom prst="rect">
            <a:avLst/>
          </a:prstGeom>
          <a:noFill/>
        </p:spPr>
        <p:txBody>
          <a:bodyPr wrap="none" rtlCol="0">
            <a:spAutoFit/>
          </a:bodyPr>
          <a:lstStyle/>
          <a:p>
            <a:r>
              <a:rPr lang="en-US" sz="2400" b="1" dirty="0">
                <a:solidFill>
                  <a:schemeClr val="accent1"/>
                </a:solidFill>
              </a:rPr>
              <a:t>ACVP/FNL</a:t>
            </a:r>
            <a:r>
              <a:rPr lang="en-US" sz="2400" dirty="0">
                <a:solidFill>
                  <a:schemeClr val="accent1"/>
                </a:solidFill>
              </a:rPr>
              <a:t>*</a:t>
            </a:r>
          </a:p>
          <a:p>
            <a:r>
              <a:rPr lang="en-US" dirty="0"/>
              <a:t> Christine Fennessey</a:t>
            </a:r>
          </a:p>
          <a:p>
            <a:r>
              <a:rPr lang="en-US" dirty="0"/>
              <a:t> Carolyn Reid</a:t>
            </a:r>
          </a:p>
          <a:p>
            <a:r>
              <a:rPr lang="en-US" dirty="0"/>
              <a:t> Laura Newman</a:t>
            </a:r>
          </a:p>
          <a:p>
            <a:r>
              <a:rPr lang="en-US" dirty="0"/>
              <a:t> Leslie Lipkey</a:t>
            </a:r>
          </a:p>
          <a:p>
            <a:r>
              <a:rPr lang="en-US" dirty="0"/>
              <a:t> Randy Fast</a:t>
            </a:r>
          </a:p>
          <a:p>
            <a:r>
              <a:rPr lang="en-US" dirty="0"/>
              <a:t> Kelli Oswald</a:t>
            </a:r>
          </a:p>
          <a:p>
            <a:r>
              <a:rPr lang="en-US" dirty="0"/>
              <a:t> Rebecca Shoemaker</a:t>
            </a:r>
          </a:p>
          <a:p>
            <a:r>
              <a:rPr lang="en-US" dirty="0"/>
              <a:t> Brandon Keele</a:t>
            </a:r>
          </a:p>
          <a:p>
            <a:r>
              <a:rPr lang="en-US" dirty="0"/>
              <a:t> Jeff Lifson</a:t>
            </a:r>
          </a:p>
          <a:p>
            <a:endParaRPr lang="en-US" sz="2400" dirty="0">
              <a:solidFill>
                <a:schemeClr val="accent1"/>
              </a:solidFill>
            </a:endParaRPr>
          </a:p>
          <a:p>
            <a:endParaRPr lang="en-US" sz="2400" dirty="0">
              <a:solidFill>
                <a:schemeClr val="accent1"/>
              </a:solidFill>
            </a:endParaRPr>
          </a:p>
        </p:txBody>
      </p:sp>
      <p:sp>
        <p:nvSpPr>
          <p:cNvPr id="9" name="Rectangle 8">
            <a:extLst>
              <a:ext uri="{FF2B5EF4-FFF2-40B4-BE49-F238E27FC236}">
                <a16:creationId xmlns:a16="http://schemas.microsoft.com/office/drawing/2014/main" id="{95069D08-910A-4699-A5D7-6F7EBE64257D}"/>
              </a:ext>
            </a:extLst>
          </p:cNvPr>
          <p:cNvSpPr/>
          <p:nvPr/>
        </p:nvSpPr>
        <p:spPr>
          <a:xfrm>
            <a:off x="5636446" y="639174"/>
            <a:ext cx="3486852" cy="1107996"/>
          </a:xfrm>
          <a:prstGeom prst="rect">
            <a:avLst/>
          </a:prstGeom>
        </p:spPr>
        <p:txBody>
          <a:bodyPr wrap="none">
            <a:spAutoFit/>
          </a:bodyPr>
          <a:lstStyle/>
          <a:p>
            <a:r>
              <a:rPr lang="en-US" sz="2400" b="1" dirty="0">
                <a:solidFill>
                  <a:schemeClr val="accent1"/>
                </a:solidFill>
              </a:rPr>
              <a:t>Harvard/BIDMC/</a:t>
            </a:r>
            <a:r>
              <a:rPr lang="en-US" sz="2400" b="1" dirty="0" err="1">
                <a:solidFill>
                  <a:schemeClr val="accent1"/>
                </a:solidFill>
              </a:rPr>
              <a:t>Ragon</a:t>
            </a:r>
            <a:endParaRPr lang="en-US" sz="2400" b="1" dirty="0">
              <a:solidFill>
                <a:schemeClr val="accent1"/>
              </a:solidFill>
            </a:endParaRPr>
          </a:p>
          <a:p>
            <a:r>
              <a:rPr lang="en-US" dirty="0"/>
              <a:t>Dan Barouch</a:t>
            </a:r>
          </a:p>
          <a:p>
            <a:endParaRPr lang="en-US" sz="2400" dirty="0">
              <a:solidFill>
                <a:schemeClr val="accent1"/>
              </a:solidFill>
            </a:endParaRPr>
          </a:p>
        </p:txBody>
      </p:sp>
      <p:sp>
        <p:nvSpPr>
          <p:cNvPr id="10" name="Rectangle 9">
            <a:extLst>
              <a:ext uri="{FF2B5EF4-FFF2-40B4-BE49-F238E27FC236}">
                <a16:creationId xmlns:a16="http://schemas.microsoft.com/office/drawing/2014/main" id="{059DE8CE-5F90-47AE-A42F-5CA255CEA1CD}"/>
              </a:ext>
            </a:extLst>
          </p:cNvPr>
          <p:cNvSpPr/>
          <p:nvPr/>
        </p:nvSpPr>
        <p:spPr>
          <a:xfrm>
            <a:off x="5634615" y="1788238"/>
            <a:ext cx="4572000" cy="738664"/>
          </a:xfrm>
          <a:prstGeom prst="rect">
            <a:avLst/>
          </a:prstGeom>
        </p:spPr>
        <p:txBody>
          <a:bodyPr>
            <a:spAutoFit/>
          </a:bodyPr>
          <a:lstStyle/>
          <a:p>
            <a:r>
              <a:rPr lang="en-US" sz="2400" b="1" dirty="0">
                <a:solidFill>
                  <a:schemeClr val="accent1"/>
                </a:solidFill>
              </a:rPr>
              <a:t>U  Mass</a:t>
            </a:r>
          </a:p>
          <a:p>
            <a:r>
              <a:rPr lang="en-US" dirty="0"/>
              <a:t>Keith Reimann</a:t>
            </a:r>
          </a:p>
        </p:txBody>
      </p:sp>
      <p:sp>
        <p:nvSpPr>
          <p:cNvPr id="11" name="Rectangle 10">
            <a:extLst>
              <a:ext uri="{FF2B5EF4-FFF2-40B4-BE49-F238E27FC236}">
                <a16:creationId xmlns:a16="http://schemas.microsoft.com/office/drawing/2014/main" id="{A9CEAD3E-BD39-448C-B66D-744C89CEF528}"/>
              </a:ext>
            </a:extLst>
          </p:cNvPr>
          <p:cNvSpPr/>
          <p:nvPr/>
        </p:nvSpPr>
        <p:spPr>
          <a:xfrm>
            <a:off x="163176" y="4514217"/>
            <a:ext cx="4572000" cy="2400657"/>
          </a:xfrm>
          <a:prstGeom prst="rect">
            <a:avLst/>
          </a:prstGeom>
        </p:spPr>
        <p:txBody>
          <a:bodyPr>
            <a:spAutoFit/>
          </a:bodyPr>
          <a:lstStyle/>
          <a:p>
            <a:r>
              <a:rPr lang="en-US" sz="2400" b="1" i="1" dirty="0">
                <a:solidFill>
                  <a:schemeClr val="accent1"/>
                </a:solidFill>
              </a:rPr>
              <a:t>acknowledgements</a:t>
            </a:r>
          </a:p>
          <a:p>
            <a:r>
              <a:rPr lang="en-US" dirty="0"/>
              <a:t>Division of Veterinary Resources, NIH</a:t>
            </a:r>
          </a:p>
          <a:p>
            <a:endParaRPr lang="en-US" dirty="0"/>
          </a:p>
          <a:p>
            <a:r>
              <a:rPr lang="en-US" dirty="0"/>
              <a:t>Aftab Ansari, Emory U</a:t>
            </a:r>
          </a:p>
          <a:p>
            <a:r>
              <a:rPr lang="en-US" dirty="0"/>
              <a:t>Sid </a:t>
            </a:r>
            <a:r>
              <a:rPr lang="en-US" dirty="0" err="1"/>
              <a:t>Byrareddy</a:t>
            </a:r>
            <a:r>
              <a:rPr lang="en-US" dirty="0"/>
              <a:t>, Emory U</a:t>
            </a:r>
          </a:p>
          <a:p>
            <a:r>
              <a:rPr lang="en-US" dirty="0"/>
              <a:t>Francois Villinger, Emory U</a:t>
            </a:r>
          </a:p>
          <a:p>
            <a:r>
              <a:rPr lang="en-US" dirty="0"/>
              <a:t>Claudia Cicala, NIAID</a:t>
            </a:r>
          </a:p>
          <a:p>
            <a:r>
              <a:rPr lang="en-US" dirty="0"/>
              <a:t>Jim Arthos, NIAID</a:t>
            </a:r>
          </a:p>
        </p:txBody>
      </p:sp>
      <p:sp>
        <p:nvSpPr>
          <p:cNvPr id="12" name="TextBox 11">
            <a:extLst>
              <a:ext uri="{FF2B5EF4-FFF2-40B4-BE49-F238E27FC236}">
                <a16:creationId xmlns:a16="http://schemas.microsoft.com/office/drawing/2014/main" id="{69AB18EF-F267-47D5-AFFA-25AA814E9830}"/>
              </a:ext>
            </a:extLst>
          </p:cNvPr>
          <p:cNvSpPr txBox="1"/>
          <p:nvPr/>
        </p:nvSpPr>
        <p:spPr>
          <a:xfrm>
            <a:off x="6087790" y="6035732"/>
            <a:ext cx="2965731" cy="369332"/>
          </a:xfrm>
          <a:prstGeom prst="rect">
            <a:avLst/>
          </a:prstGeom>
          <a:noFill/>
        </p:spPr>
        <p:txBody>
          <a:bodyPr wrap="square" rtlCol="0">
            <a:spAutoFit/>
          </a:bodyPr>
          <a:lstStyle/>
          <a:p>
            <a:r>
              <a:rPr lang="en-US" dirty="0"/>
              <a:t>*</a:t>
            </a:r>
            <a:r>
              <a:rPr lang="en-US" sz="1200" i="1" dirty="0"/>
              <a:t>contract HHSN261200800001E</a:t>
            </a:r>
            <a:endParaRPr lang="en-US" i="1" dirty="0"/>
          </a:p>
        </p:txBody>
      </p:sp>
      <p:sp>
        <p:nvSpPr>
          <p:cNvPr id="13" name="TextBox 12">
            <a:extLst>
              <a:ext uri="{FF2B5EF4-FFF2-40B4-BE49-F238E27FC236}">
                <a16:creationId xmlns:a16="http://schemas.microsoft.com/office/drawing/2014/main" id="{2BB9B821-5E90-4BE5-ADB3-33FF4CFBD05B}"/>
              </a:ext>
            </a:extLst>
          </p:cNvPr>
          <p:cNvSpPr txBox="1"/>
          <p:nvPr/>
        </p:nvSpPr>
        <p:spPr>
          <a:xfrm>
            <a:off x="5636446" y="3741134"/>
            <a:ext cx="2198038" cy="1569660"/>
          </a:xfrm>
          <a:prstGeom prst="rect">
            <a:avLst/>
          </a:prstGeom>
          <a:noFill/>
        </p:spPr>
        <p:txBody>
          <a:bodyPr wrap="none" rtlCol="0">
            <a:spAutoFit/>
          </a:bodyPr>
          <a:lstStyle/>
          <a:p>
            <a:r>
              <a:rPr lang="en-US" dirty="0"/>
              <a:t>Refika Turner</a:t>
            </a:r>
          </a:p>
          <a:p>
            <a:r>
              <a:rPr lang="en-US" dirty="0"/>
              <a:t>Ludmila Krymskaya</a:t>
            </a:r>
          </a:p>
          <a:p>
            <a:r>
              <a:rPr lang="en-US" dirty="0"/>
              <a:t>Michael Davies</a:t>
            </a:r>
          </a:p>
          <a:p>
            <a:endParaRPr lang="en-US" sz="2100" dirty="0">
              <a:solidFill>
                <a:schemeClr val="accent1"/>
              </a:solidFill>
            </a:endParaRPr>
          </a:p>
          <a:p>
            <a:endParaRPr lang="en-US" sz="2100" dirty="0">
              <a:solidFill>
                <a:schemeClr val="accent1"/>
              </a:solidFill>
            </a:endParaRPr>
          </a:p>
        </p:txBody>
      </p:sp>
      <p:sp>
        <p:nvSpPr>
          <p:cNvPr id="14" name="Rectangle 13">
            <a:extLst>
              <a:ext uri="{FF2B5EF4-FFF2-40B4-BE49-F238E27FC236}">
                <a16:creationId xmlns:a16="http://schemas.microsoft.com/office/drawing/2014/main" id="{6CCFF4E4-B133-4527-952D-A9A2F0D55597}"/>
              </a:ext>
            </a:extLst>
          </p:cNvPr>
          <p:cNvSpPr/>
          <p:nvPr/>
        </p:nvSpPr>
        <p:spPr>
          <a:xfrm>
            <a:off x="5634615" y="3322751"/>
            <a:ext cx="684803" cy="400110"/>
          </a:xfrm>
          <a:prstGeom prst="rect">
            <a:avLst/>
          </a:prstGeom>
        </p:spPr>
        <p:txBody>
          <a:bodyPr wrap="none">
            <a:spAutoFit/>
          </a:bodyPr>
          <a:lstStyle/>
          <a:p>
            <a:r>
              <a:rPr lang="en-US" sz="2000" b="1" dirty="0">
                <a:solidFill>
                  <a:srgbClr val="0070C0"/>
                </a:solidFill>
                <a:latin typeface="Arial" panose="020B0604020202020204" pitchFamily="34" charset="0"/>
                <a:ea typeface="Calibri" panose="020F0502020204030204" pitchFamily="34" charset="0"/>
              </a:rPr>
              <a:t>FNL</a:t>
            </a:r>
            <a:endParaRPr lang="en-US" sz="2000" b="1" dirty="0">
              <a:solidFill>
                <a:srgbClr val="0070C0"/>
              </a:solidFill>
              <a:latin typeface="Calibri" panose="020F0502020204030204" pitchFamily="34" charset="0"/>
              <a:ea typeface="Calibri" panose="020F0502020204030204" pitchFamily="34" charset="0"/>
            </a:endParaRPr>
          </a:p>
        </p:txBody>
      </p:sp>
      <p:sp>
        <p:nvSpPr>
          <p:cNvPr id="15" name="Rectangle 14">
            <a:extLst>
              <a:ext uri="{FF2B5EF4-FFF2-40B4-BE49-F238E27FC236}">
                <a16:creationId xmlns:a16="http://schemas.microsoft.com/office/drawing/2014/main" id="{8B33D88A-639B-4FA2-AEB4-0D48065F70D8}"/>
              </a:ext>
            </a:extLst>
          </p:cNvPr>
          <p:cNvSpPr/>
          <p:nvPr/>
        </p:nvSpPr>
        <p:spPr>
          <a:xfrm>
            <a:off x="5634615" y="3066785"/>
            <a:ext cx="3676006" cy="400110"/>
          </a:xfrm>
          <a:prstGeom prst="rect">
            <a:avLst/>
          </a:prstGeom>
        </p:spPr>
        <p:txBody>
          <a:bodyPr wrap="none">
            <a:spAutoFit/>
          </a:bodyPr>
          <a:lstStyle/>
          <a:p>
            <a:r>
              <a:rPr lang="en-US" sz="2000" b="1" dirty="0">
                <a:solidFill>
                  <a:srgbClr val="0070C0"/>
                </a:solidFill>
                <a:latin typeface="Arial" panose="020B0604020202020204" pitchFamily="34" charset="0"/>
                <a:ea typeface="Calibri" panose="020F0502020204030204" pitchFamily="34" charset="0"/>
              </a:rPr>
              <a:t>Leidos Biomedical Research</a:t>
            </a:r>
            <a:endParaRPr lang="en-US" sz="2000" b="1" dirty="0">
              <a:solidFill>
                <a:srgbClr val="0070C0"/>
              </a:solidFill>
            </a:endParaRPr>
          </a:p>
        </p:txBody>
      </p:sp>
    </p:spTree>
    <p:extLst>
      <p:ext uri="{BB962C8B-B14F-4D97-AF65-F5344CB8AC3E}">
        <p14:creationId xmlns:p14="http://schemas.microsoft.com/office/powerpoint/2010/main" val="36641839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C899FC-3E1B-4441-91C6-41CDC4512A97}"/>
              </a:ext>
            </a:extLst>
          </p:cNvPr>
          <p:cNvSpPr>
            <a:spLocks noGrp="1"/>
          </p:cNvSpPr>
          <p:nvPr>
            <p:ph type="title"/>
          </p:nvPr>
        </p:nvSpPr>
        <p:spPr/>
        <p:txBody>
          <a:bodyPr/>
          <a:lstStyle/>
          <a:p>
            <a:r>
              <a:rPr lang="en-US" sz="3600" dirty="0"/>
              <a:t>Background</a:t>
            </a:r>
          </a:p>
        </p:txBody>
      </p:sp>
      <p:sp>
        <p:nvSpPr>
          <p:cNvPr id="3" name="Content Placeholder 2">
            <a:extLst>
              <a:ext uri="{FF2B5EF4-FFF2-40B4-BE49-F238E27FC236}">
                <a16:creationId xmlns:a16="http://schemas.microsoft.com/office/drawing/2014/main" id="{029D05B3-2BB4-5C43-A837-91F6A27EC93A}"/>
              </a:ext>
            </a:extLst>
          </p:cNvPr>
          <p:cNvSpPr>
            <a:spLocks noGrp="1"/>
          </p:cNvSpPr>
          <p:nvPr>
            <p:ph idx="1"/>
          </p:nvPr>
        </p:nvSpPr>
        <p:spPr>
          <a:xfrm>
            <a:off x="457200" y="1600200"/>
            <a:ext cx="8547652" cy="4820478"/>
          </a:xfrm>
        </p:spPr>
        <p:txBody>
          <a:bodyPr/>
          <a:lstStyle/>
          <a:p>
            <a:pPr>
              <a:lnSpc>
                <a:spcPts val="2200"/>
              </a:lnSpc>
              <a:spcBef>
                <a:spcPts val="0"/>
              </a:spcBef>
              <a:spcAft>
                <a:spcPts val="1800"/>
              </a:spcAft>
            </a:pPr>
            <a:r>
              <a:rPr lang="el-GR" sz="2200" dirty="0"/>
              <a:t>α</a:t>
            </a:r>
            <a:r>
              <a:rPr lang="el-GR" sz="2200" baseline="-25000" dirty="0"/>
              <a:t>4</a:t>
            </a:r>
            <a:r>
              <a:rPr lang="el-GR" sz="2200" dirty="0"/>
              <a:t>β</a:t>
            </a:r>
            <a:r>
              <a:rPr lang="el-GR" sz="2200" baseline="-25000" dirty="0"/>
              <a:t>7</a:t>
            </a:r>
            <a:r>
              <a:rPr lang="en-US" sz="2200" dirty="0"/>
              <a:t> is an integrin expressed on lymphocytes and is responsible for T-cell homing into gut-</a:t>
            </a:r>
            <a:r>
              <a:rPr lang="en-US" sz="2200" dirty="0" err="1"/>
              <a:t>associatd</a:t>
            </a:r>
            <a:r>
              <a:rPr lang="en-US" sz="2200" dirty="0"/>
              <a:t> lymphoid tissue </a:t>
            </a:r>
            <a:r>
              <a:rPr lang="en-US" sz="2200" dirty="0" err="1"/>
              <a:t>thrugh</a:t>
            </a:r>
            <a:r>
              <a:rPr lang="en-US" sz="2200" dirty="0"/>
              <a:t> binding to mucosal </a:t>
            </a:r>
            <a:r>
              <a:rPr lang="en-US" sz="2200" dirty="0" err="1"/>
              <a:t>addressin</a:t>
            </a:r>
            <a:r>
              <a:rPr lang="en-US" sz="2200" dirty="0"/>
              <a:t> cell adhesion molecule (</a:t>
            </a:r>
            <a:r>
              <a:rPr lang="en-US" sz="2200" dirty="0" err="1"/>
              <a:t>MAdCAM</a:t>
            </a:r>
            <a:r>
              <a:rPr lang="en-US" sz="2200" dirty="0"/>
              <a:t>)</a:t>
            </a:r>
          </a:p>
          <a:p>
            <a:pPr>
              <a:lnSpc>
                <a:spcPts val="2200"/>
              </a:lnSpc>
              <a:spcBef>
                <a:spcPts val="0"/>
              </a:spcBef>
              <a:spcAft>
                <a:spcPts val="1800"/>
              </a:spcAft>
            </a:pPr>
            <a:r>
              <a:rPr lang="en-US" sz="2200" dirty="0"/>
              <a:t>CD4</a:t>
            </a:r>
            <a:r>
              <a:rPr lang="en-US" sz="2200" baseline="30000" dirty="0"/>
              <a:t>+</a:t>
            </a:r>
            <a:r>
              <a:rPr lang="en-US" sz="2200" dirty="0"/>
              <a:t> T cells that express high levels of the </a:t>
            </a:r>
            <a:r>
              <a:rPr lang="el-GR" sz="2200" dirty="0"/>
              <a:t>α</a:t>
            </a:r>
            <a:r>
              <a:rPr lang="el-GR" sz="2200" baseline="-25000" dirty="0"/>
              <a:t>4</a:t>
            </a:r>
            <a:r>
              <a:rPr lang="el-GR" sz="2200" dirty="0"/>
              <a:t>β</a:t>
            </a:r>
            <a:r>
              <a:rPr lang="el-GR" sz="2200" baseline="-25000" dirty="0"/>
              <a:t>7</a:t>
            </a:r>
            <a:r>
              <a:rPr lang="el-GR" sz="2200" dirty="0"/>
              <a:t> </a:t>
            </a:r>
            <a:r>
              <a:rPr lang="en-US" sz="2200" dirty="0"/>
              <a:t>integrin (</a:t>
            </a:r>
            <a:r>
              <a:rPr lang="el-GR" sz="2200" dirty="0"/>
              <a:t>α</a:t>
            </a:r>
            <a:r>
              <a:rPr lang="el-GR" sz="2200" baseline="-25000" dirty="0"/>
              <a:t>4</a:t>
            </a:r>
            <a:r>
              <a:rPr lang="el-GR" sz="2200" dirty="0"/>
              <a:t>β</a:t>
            </a:r>
            <a:r>
              <a:rPr lang="el-GR" sz="2200" baseline="-25000" dirty="0"/>
              <a:t>7</a:t>
            </a:r>
            <a:r>
              <a:rPr lang="en-US" sz="2200" baseline="30000" dirty="0"/>
              <a:t>hi</a:t>
            </a:r>
            <a:r>
              <a:rPr lang="en-US" sz="2200" dirty="0"/>
              <a:t>) are preferential targets of HIV and simian immunodeficiency virus (SIV) during acute infection </a:t>
            </a:r>
          </a:p>
          <a:p>
            <a:pPr>
              <a:lnSpc>
                <a:spcPts val="2200"/>
              </a:lnSpc>
              <a:spcBef>
                <a:spcPts val="0"/>
              </a:spcBef>
              <a:spcAft>
                <a:spcPts val="1800"/>
              </a:spcAft>
            </a:pPr>
            <a:r>
              <a:rPr lang="en-US" sz="2200" dirty="0"/>
              <a:t>Administration of anti-</a:t>
            </a:r>
            <a:r>
              <a:rPr lang="el-GR" sz="2200" dirty="0"/>
              <a:t>α</a:t>
            </a:r>
            <a:r>
              <a:rPr lang="el-GR" sz="2200" baseline="-25000" dirty="0"/>
              <a:t>4</a:t>
            </a:r>
            <a:r>
              <a:rPr lang="el-GR" sz="2200" dirty="0"/>
              <a:t>β</a:t>
            </a:r>
            <a:r>
              <a:rPr lang="el-GR" sz="2200" baseline="-25000" dirty="0"/>
              <a:t>7</a:t>
            </a:r>
            <a:r>
              <a:rPr lang="el-GR" sz="2200" dirty="0"/>
              <a:t> </a:t>
            </a:r>
            <a:r>
              <a:rPr lang="en-US" sz="2200" dirty="0" err="1"/>
              <a:t>mAb</a:t>
            </a:r>
            <a:r>
              <a:rPr lang="en-US" sz="2200" dirty="0"/>
              <a:t> before and during repeated low-dose intravaginal SIV challenge of rhesus macaques (RMs) leads to significant protection from transmission</a:t>
            </a:r>
          </a:p>
          <a:p>
            <a:pPr>
              <a:lnSpc>
                <a:spcPts val="2200"/>
              </a:lnSpc>
              <a:spcBef>
                <a:spcPts val="0"/>
              </a:spcBef>
              <a:spcAft>
                <a:spcPts val="1800"/>
              </a:spcAft>
            </a:pPr>
            <a:r>
              <a:rPr lang="en-US" sz="2200" dirty="0"/>
              <a:t>It has recently been reported that combining ART with infusions of anti-</a:t>
            </a:r>
            <a:r>
              <a:rPr lang="el-GR" sz="2200" dirty="0"/>
              <a:t>α</a:t>
            </a:r>
            <a:r>
              <a:rPr lang="el-GR" sz="2200" baseline="-25000" dirty="0"/>
              <a:t>4</a:t>
            </a:r>
            <a:r>
              <a:rPr lang="el-GR" sz="2200" dirty="0"/>
              <a:t>β</a:t>
            </a:r>
            <a:r>
              <a:rPr lang="el-GR" sz="2200" baseline="-25000" dirty="0"/>
              <a:t>7</a:t>
            </a:r>
            <a:r>
              <a:rPr lang="el-GR" sz="2200" dirty="0"/>
              <a:t> </a:t>
            </a:r>
            <a:r>
              <a:rPr lang="en-US" sz="2200" dirty="0" err="1"/>
              <a:t>mAb</a:t>
            </a:r>
            <a:r>
              <a:rPr lang="en-US" sz="2200" dirty="0"/>
              <a:t> (after two months of infection) led to prolonged virologic control following treatment discontinuation. </a:t>
            </a:r>
            <a:r>
              <a:rPr lang="en-US" sz="2200" dirty="0" err="1"/>
              <a:t>Byrareddy</a:t>
            </a:r>
            <a:r>
              <a:rPr lang="en-US" sz="2200" dirty="0"/>
              <a:t> et al. </a:t>
            </a:r>
            <a:r>
              <a:rPr lang="en-US" sz="2200" i="1" dirty="0"/>
              <a:t>Science</a:t>
            </a:r>
            <a:r>
              <a:rPr lang="en-US" sz="2200" dirty="0"/>
              <a:t>  (2016).</a:t>
            </a:r>
          </a:p>
        </p:txBody>
      </p:sp>
    </p:spTree>
    <p:extLst>
      <p:ext uri="{BB962C8B-B14F-4D97-AF65-F5344CB8AC3E}">
        <p14:creationId xmlns:p14="http://schemas.microsoft.com/office/powerpoint/2010/main" val="31013287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C899FC-3E1B-4441-91C6-41CDC4512A97}"/>
              </a:ext>
            </a:extLst>
          </p:cNvPr>
          <p:cNvSpPr>
            <a:spLocks noGrp="1"/>
          </p:cNvSpPr>
          <p:nvPr>
            <p:ph type="title"/>
          </p:nvPr>
        </p:nvSpPr>
        <p:spPr/>
        <p:txBody>
          <a:bodyPr/>
          <a:lstStyle/>
          <a:p>
            <a:r>
              <a:rPr lang="en-US" dirty="0"/>
              <a:t>Purpose</a:t>
            </a:r>
          </a:p>
        </p:txBody>
      </p:sp>
      <p:sp>
        <p:nvSpPr>
          <p:cNvPr id="3" name="Content Placeholder 2">
            <a:extLst>
              <a:ext uri="{FF2B5EF4-FFF2-40B4-BE49-F238E27FC236}">
                <a16:creationId xmlns:a16="http://schemas.microsoft.com/office/drawing/2014/main" id="{029D05B3-2BB4-5C43-A837-91F6A27EC93A}"/>
              </a:ext>
            </a:extLst>
          </p:cNvPr>
          <p:cNvSpPr>
            <a:spLocks noGrp="1"/>
          </p:cNvSpPr>
          <p:nvPr>
            <p:ph idx="1"/>
          </p:nvPr>
        </p:nvSpPr>
        <p:spPr/>
        <p:txBody>
          <a:bodyPr/>
          <a:lstStyle/>
          <a:p>
            <a:pPr>
              <a:lnSpc>
                <a:spcPts val="2600"/>
              </a:lnSpc>
              <a:spcBef>
                <a:spcPts val="0"/>
              </a:spcBef>
              <a:spcAft>
                <a:spcPts val="1800"/>
              </a:spcAft>
            </a:pPr>
            <a:r>
              <a:rPr lang="en-US" sz="2400" dirty="0">
                <a:latin typeface="Arial" panose="020B0604020202020204" pitchFamily="34" charset="0"/>
                <a:cs typeface="Arial" panose="020B0604020202020204" pitchFamily="34" charset="0"/>
              </a:rPr>
              <a:t>Given the potential importance of the combination of an anti-</a:t>
            </a:r>
            <a:r>
              <a:rPr lang="el-GR" sz="2400" dirty="0"/>
              <a:t> α</a:t>
            </a:r>
            <a:r>
              <a:rPr lang="el-GR" sz="2400" baseline="-25000" dirty="0"/>
              <a:t>4</a:t>
            </a:r>
            <a:r>
              <a:rPr lang="el-GR" sz="2400" dirty="0"/>
              <a:t>β</a:t>
            </a:r>
            <a:r>
              <a:rPr lang="el-GR" sz="2400" baseline="-25000" dirty="0"/>
              <a:t>7 </a:t>
            </a:r>
            <a:r>
              <a:rPr lang="en-US" sz="2400" dirty="0">
                <a:latin typeface="Arial" panose="020B0604020202020204" pitchFamily="34" charset="0"/>
                <a:cs typeface="Arial" panose="020B0604020202020204" pitchFamily="34" charset="0"/>
              </a:rPr>
              <a:t>antibody and ART therapy in inducing an ART-free remission and the commercial availability of a licensed human monoclonal antibody to </a:t>
            </a:r>
            <a:r>
              <a:rPr lang="el-GR" sz="2400" dirty="0"/>
              <a:t>α</a:t>
            </a:r>
            <a:r>
              <a:rPr lang="el-GR" sz="2400" baseline="-25000" dirty="0"/>
              <a:t>4</a:t>
            </a:r>
            <a:r>
              <a:rPr lang="el-GR" sz="2400" dirty="0"/>
              <a:t>β</a:t>
            </a:r>
            <a:r>
              <a:rPr lang="el-GR" sz="2400" baseline="-25000" dirty="0"/>
              <a:t>7</a:t>
            </a:r>
            <a:r>
              <a:rPr lang="en-US" sz="2400" dirty="0">
                <a:latin typeface="Arial" panose="020B0604020202020204" pitchFamily="34" charset="0"/>
                <a:cs typeface="Arial" panose="020B0604020202020204" pitchFamily="34" charset="0"/>
              </a:rPr>
              <a:t> (Vedolizumab) two studies were undertaken:</a:t>
            </a:r>
          </a:p>
          <a:p>
            <a:pPr lvl="1">
              <a:lnSpc>
                <a:spcPts val="2600"/>
              </a:lnSpc>
              <a:spcBef>
                <a:spcPts val="0"/>
              </a:spcBef>
              <a:spcAft>
                <a:spcPts val="1800"/>
              </a:spcAft>
            </a:pPr>
            <a:r>
              <a:rPr lang="en-US" sz="2400" dirty="0">
                <a:latin typeface="Arial" panose="020B0604020202020204" pitchFamily="34" charset="0"/>
                <a:cs typeface="Arial" panose="020B0604020202020204" pitchFamily="34" charset="0"/>
              </a:rPr>
              <a:t>A study of Vedolizumab in HIV infected individuals (preliminary data to be presented Wednesday by Dr. Fauci in Session WESS01; Hall 12 13:00)  </a:t>
            </a:r>
          </a:p>
          <a:p>
            <a:pPr lvl="1">
              <a:lnSpc>
                <a:spcPts val="2600"/>
              </a:lnSpc>
              <a:spcBef>
                <a:spcPts val="0"/>
              </a:spcBef>
              <a:spcAft>
                <a:spcPts val="1800"/>
              </a:spcAft>
            </a:pPr>
            <a:r>
              <a:rPr lang="en-US" sz="2400" dirty="0">
                <a:latin typeface="Arial" panose="020B0604020202020204" pitchFamily="34" charset="0"/>
                <a:cs typeface="Arial" panose="020B0604020202020204" pitchFamily="34" charset="0"/>
              </a:rPr>
              <a:t>A study to confirm and extend the published non-human primate study (the present study)</a:t>
            </a:r>
          </a:p>
        </p:txBody>
      </p:sp>
    </p:spTree>
    <p:extLst>
      <p:ext uri="{BB962C8B-B14F-4D97-AF65-F5344CB8AC3E}">
        <p14:creationId xmlns:p14="http://schemas.microsoft.com/office/powerpoint/2010/main" val="29591275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C899FC-3E1B-4441-91C6-41CDC4512A97}"/>
              </a:ext>
            </a:extLst>
          </p:cNvPr>
          <p:cNvSpPr>
            <a:spLocks noGrp="1"/>
          </p:cNvSpPr>
          <p:nvPr>
            <p:ph type="title"/>
          </p:nvPr>
        </p:nvSpPr>
        <p:spPr>
          <a:xfrm>
            <a:off x="308113" y="0"/>
            <a:ext cx="8229600" cy="1143000"/>
          </a:xfrm>
        </p:spPr>
        <p:txBody>
          <a:bodyPr/>
          <a:lstStyle/>
          <a:p>
            <a:r>
              <a:rPr lang="en-US" dirty="0"/>
              <a:t>Methods (1)</a:t>
            </a:r>
          </a:p>
        </p:txBody>
      </p:sp>
      <p:sp>
        <p:nvSpPr>
          <p:cNvPr id="3" name="Content Placeholder 2">
            <a:extLst>
              <a:ext uri="{FF2B5EF4-FFF2-40B4-BE49-F238E27FC236}">
                <a16:creationId xmlns:a16="http://schemas.microsoft.com/office/drawing/2014/main" id="{029D05B3-2BB4-5C43-A837-91F6A27EC93A}"/>
              </a:ext>
            </a:extLst>
          </p:cNvPr>
          <p:cNvSpPr>
            <a:spLocks noGrp="1"/>
          </p:cNvSpPr>
          <p:nvPr>
            <p:ph idx="1"/>
          </p:nvPr>
        </p:nvSpPr>
        <p:spPr>
          <a:xfrm>
            <a:off x="308113" y="979469"/>
            <a:ext cx="8229600" cy="4525963"/>
          </a:xfrm>
        </p:spPr>
        <p:txBody>
          <a:bodyPr/>
          <a:lstStyle/>
          <a:p>
            <a:pPr>
              <a:lnSpc>
                <a:spcPts val="2600"/>
              </a:lnSpc>
              <a:spcBef>
                <a:spcPts val="0"/>
              </a:spcBef>
              <a:spcAft>
                <a:spcPts val="1800"/>
              </a:spcAft>
            </a:pPr>
            <a:r>
              <a:rPr lang="en-US" sz="2400" dirty="0">
                <a:latin typeface="Arial" panose="020B0604020202020204" pitchFamily="34" charset="0"/>
                <a:cs typeface="Arial" panose="020B0604020202020204" pitchFamily="34" charset="0"/>
              </a:rPr>
              <a:t>Twenty-two juvenile to adult Indian rhesus macaques  negative for </a:t>
            </a:r>
            <a:r>
              <a:rPr lang="en-US" sz="2400" dirty="0" err="1">
                <a:latin typeface="Arial" panose="020B0604020202020204" pitchFamily="34" charset="0"/>
                <a:cs typeface="Arial" panose="020B0604020202020204" pitchFamily="34" charset="0"/>
              </a:rPr>
              <a:t>Mamu</a:t>
            </a:r>
            <a:r>
              <a:rPr lang="en-US" sz="2400" dirty="0">
                <a:latin typeface="Arial" panose="020B0604020202020204" pitchFamily="34" charset="0"/>
                <a:cs typeface="Arial" panose="020B0604020202020204" pitchFamily="34" charset="0"/>
              </a:rPr>
              <a:t> -A001,-B008 and –B017 alleles, and infected intravenously with 200 TCID</a:t>
            </a:r>
            <a:r>
              <a:rPr lang="en-US" sz="2400" baseline="-25000" dirty="0">
                <a:latin typeface="Arial" panose="020B0604020202020204" pitchFamily="34" charset="0"/>
                <a:cs typeface="Arial" panose="020B0604020202020204" pitchFamily="34" charset="0"/>
              </a:rPr>
              <a:t>50</a:t>
            </a:r>
            <a:r>
              <a:rPr lang="en-US" sz="2400" dirty="0">
                <a:latin typeface="Arial" panose="020B0604020202020204" pitchFamily="34" charset="0"/>
                <a:cs typeface="Arial" panose="020B0604020202020204" pitchFamily="34" charset="0"/>
              </a:rPr>
              <a:t> of </a:t>
            </a:r>
            <a:r>
              <a:rPr lang="en-US" sz="2400" dirty="0">
                <a:solidFill>
                  <a:srgbClr val="FF0000"/>
                </a:solidFill>
                <a:latin typeface="Arial" panose="020B0604020202020204" pitchFamily="34" charset="0"/>
                <a:cs typeface="Arial" panose="020B0604020202020204" pitchFamily="34" charset="0"/>
              </a:rPr>
              <a:t>SIVmac239nefstop </a:t>
            </a:r>
            <a:r>
              <a:rPr lang="en-US" sz="2400" dirty="0">
                <a:latin typeface="Arial" panose="020B0604020202020204" pitchFamily="34" charset="0"/>
                <a:cs typeface="Arial" panose="020B0604020202020204" pitchFamily="34" charset="0"/>
              </a:rPr>
              <a:t>(courtesy F. </a:t>
            </a:r>
            <a:r>
              <a:rPr lang="en-US" sz="2400" dirty="0" err="1">
                <a:latin typeface="Arial" panose="020B0604020202020204" pitchFamily="34" charset="0"/>
                <a:cs typeface="Arial" panose="020B0604020202020204" pitchFamily="34" charset="0"/>
              </a:rPr>
              <a:t>Villinger</a:t>
            </a:r>
            <a:r>
              <a:rPr lang="en-US" sz="2400" dirty="0">
                <a:latin typeface="Arial" panose="020B0604020202020204" pitchFamily="34" charset="0"/>
                <a:cs typeface="Arial" panose="020B0604020202020204" pitchFamily="34" charset="0"/>
              </a:rPr>
              <a:t>)</a:t>
            </a:r>
          </a:p>
          <a:p>
            <a:pPr>
              <a:lnSpc>
                <a:spcPts val="2600"/>
              </a:lnSpc>
              <a:spcBef>
                <a:spcPts val="0"/>
              </a:spcBef>
              <a:spcAft>
                <a:spcPts val="1800"/>
              </a:spcAft>
            </a:pPr>
            <a:r>
              <a:rPr lang="en-US" sz="2400" dirty="0">
                <a:latin typeface="Arial" panose="020B0604020202020204" pitchFamily="34" charset="0"/>
                <a:cs typeface="Arial" panose="020B0604020202020204" pitchFamily="34" charset="0"/>
              </a:rPr>
              <a:t>Five weeks post infection combination antiretroviral therapy (ART) was started with tenofovir, emtricitabine and L-870812 (integrase inhibitor)</a:t>
            </a:r>
          </a:p>
        </p:txBody>
      </p:sp>
      <p:pic>
        <p:nvPicPr>
          <p:cNvPr id="5" name="Picture 4">
            <a:extLst>
              <a:ext uri="{FF2B5EF4-FFF2-40B4-BE49-F238E27FC236}">
                <a16:creationId xmlns:a16="http://schemas.microsoft.com/office/drawing/2014/main" id="{879D9A23-CC45-43F1-849F-85D0B4737C96}"/>
              </a:ext>
            </a:extLst>
          </p:cNvPr>
          <p:cNvPicPr>
            <a:picLocks noChangeAspect="1"/>
          </p:cNvPicPr>
          <p:nvPr/>
        </p:nvPicPr>
        <p:blipFill>
          <a:blip r:embed="rId3"/>
          <a:stretch>
            <a:fillRect/>
          </a:stretch>
        </p:blipFill>
        <p:spPr>
          <a:xfrm>
            <a:off x="1485900" y="3791539"/>
            <a:ext cx="6172200" cy="2986948"/>
          </a:xfrm>
          <a:prstGeom prst="rect">
            <a:avLst/>
          </a:prstGeom>
        </p:spPr>
      </p:pic>
    </p:spTree>
    <p:extLst>
      <p:ext uri="{BB962C8B-B14F-4D97-AF65-F5344CB8AC3E}">
        <p14:creationId xmlns:p14="http://schemas.microsoft.com/office/powerpoint/2010/main" val="33243595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C899FC-3E1B-4441-91C6-41CDC4512A97}"/>
              </a:ext>
            </a:extLst>
          </p:cNvPr>
          <p:cNvSpPr>
            <a:spLocks noGrp="1"/>
          </p:cNvSpPr>
          <p:nvPr>
            <p:ph type="title"/>
          </p:nvPr>
        </p:nvSpPr>
        <p:spPr>
          <a:xfrm>
            <a:off x="318053" y="-255577"/>
            <a:ext cx="8229600" cy="1143000"/>
          </a:xfrm>
        </p:spPr>
        <p:txBody>
          <a:bodyPr/>
          <a:lstStyle/>
          <a:p>
            <a:r>
              <a:rPr lang="en-US" dirty="0"/>
              <a:t>Methods (2)</a:t>
            </a:r>
          </a:p>
        </p:txBody>
      </p:sp>
      <p:sp>
        <p:nvSpPr>
          <p:cNvPr id="3" name="Content Placeholder 2">
            <a:extLst>
              <a:ext uri="{FF2B5EF4-FFF2-40B4-BE49-F238E27FC236}">
                <a16:creationId xmlns:a16="http://schemas.microsoft.com/office/drawing/2014/main" id="{029D05B3-2BB4-5C43-A837-91F6A27EC93A}"/>
              </a:ext>
            </a:extLst>
          </p:cNvPr>
          <p:cNvSpPr>
            <a:spLocks noGrp="1"/>
          </p:cNvSpPr>
          <p:nvPr>
            <p:ph idx="1"/>
          </p:nvPr>
        </p:nvSpPr>
        <p:spPr>
          <a:xfrm>
            <a:off x="84482" y="539336"/>
            <a:ext cx="8975035" cy="4525963"/>
          </a:xfrm>
        </p:spPr>
        <p:txBody>
          <a:bodyPr/>
          <a:lstStyle/>
          <a:p>
            <a:pPr>
              <a:lnSpc>
                <a:spcPts val="2600"/>
              </a:lnSpc>
              <a:spcBef>
                <a:spcPts val="0"/>
              </a:spcBef>
              <a:spcAft>
                <a:spcPts val="1800"/>
              </a:spcAft>
            </a:pPr>
            <a:r>
              <a:rPr lang="en-US" sz="2400" dirty="0">
                <a:latin typeface="Arial" panose="020B0604020202020204" pitchFamily="34" charset="0"/>
                <a:cs typeface="Arial" panose="020B0604020202020204" pitchFamily="34" charset="0"/>
              </a:rPr>
              <a:t>Four weeks following initiation of ART the animals were randomized for sex, weight and AUC viral load (from day 0) to receive infusions of a </a:t>
            </a:r>
            <a:r>
              <a:rPr lang="en-US" sz="2400" dirty="0" err="1">
                <a:latin typeface="Arial" panose="020B0604020202020204" pitchFamily="34" charset="0"/>
                <a:cs typeface="Arial" panose="020B0604020202020204" pitchFamily="34" charset="0"/>
              </a:rPr>
              <a:t>primatized</a:t>
            </a:r>
            <a:r>
              <a:rPr lang="en-US" sz="2400" dirty="0">
                <a:latin typeface="Arial" panose="020B0604020202020204" pitchFamily="34" charset="0"/>
                <a:cs typeface="Arial" panose="020B0604020202020204" pitchFamily="34" charset="0"/>
              </a:rPr>
              <a:t> anti-</a:t>
            </a:r>
            <a:r>
              <a:rPr lang="el-GR" sz="2400" dirty="0"/>
              <a:t>α</a:t>
            </a:r>
            <a:r>
              <a:rPr lang="el-GR" sz="2400" baseline="-25000" dirty="0"/>
              <a:t>4</a:t>
            </a:r>
            <a:r>
              <a:rPr lang="el-GR" sz="2400" dirty="0"/>
              <a:t>β</a:t>
            </a:r>
            <a:r>
              <a:rPr lang="el-GR" sz="2400" baseline="-25000" dirty="0"/>
              <a:t>7</a:t>
            </a:r>
            <a:r>
              <a:rPr lang="en-US" sz="2400" dirty="0">
                <a:latin typeface="Arial" panose="020B0604020202020204" pitchFamily="34" charset="0"/>
                <a:cs typeface="Arial" panose="020B0604020202020204" pitchFamily="34" charset="0"/>
              </a:rPr>
              <a:t> or a control antibody to a total of 8 infusions</a:t>
            </a:r>
          </a:p>
          <a:p>
            <a:r>
              <a:rPr lang="en-US" sz="2400" dirty="0">
                <a:latin typeface="Arial" panose="020B0604020202020204" pitchFamily="34" charset="0"/>
                <a:cs typeface="Arial" panose="020B0604020202020204" pitchFamily="34" charset="0"/>
              </a:rPr>
              <a:t>Following the fourth infusion (18 weeks post infection) ART was stopped. </a:t>
            </a:r>
          </a:p>
          <a:p>
            <a:r>
              <a:rPr lang="en-US" sz="2400" dirty="0">
                <a:latin typeface="Arial" panose="020B0604020202020204" pitchFamily="34" charset="0"/>
                <a:cs typeface="Arial" panose="020B0604020202020204" pitchFamily="34" charset="0"/>
              </a:rPr>
              <a:t>anti-</a:t>
            </a:r>
            <a:r>
              <a:rPr lang="el-GR" sz="2400" dirty="0"/>
              <a:t> α</a:t>
            </a:r>
            <a:r>
              <a:rPr lang="el-GR" sz="2400" baseline="-25000" dirty="0"/>
              <a:t>4</a:t>
            </a:r>
            <a:r>
              <a:rPr lang="el-GR" sz="2400" dirty="0"/>
              <a:t>β</a:t>
            </a:r>
            <a:r>
              <a:rPr lang="el-GR" sz="2400" baseline="-25000" dirty="0"/>
              <a:t>7 </a:t>
            </a:r>
            <a:r>
              <a:rPr lang="en-US" sz="2400" dirty="0">
                <a:latin typeface="Arial" panose="020B0604020202020204" pitchFamily="34" charset="0"/>
                <a:cs typeface="Arial" panose="020B0604020202020204" pitchFamily="34" charset="0"/>
              </a:rPr>
              <a:t>antibody levels in the plasma were measured using ELISA (D. </a:t>
            </a:r>
            <a:r>
              <a:rPr lang="en-US" sz="2400" dirty="0" err="1">
                <a:latin typeface="Arial" panose="020B0604020202020204" pitchFamily="34" charset="0"/>
                <a:cs typeface="Arial" panose="020B0604020202020204" pitchFamily="34" charset="0"/>
              </a:rPr>
              <a:t>Barouch</a:t>
            </a:r>
            <a:r>
              <a:rPr lang="en-US" sz="2400" dirty="0">
                <a:latin typeface="Arial" panose="020B0604020202020204" pitchFamily="34" charset="0"/>
                <a:cs typeface="Arial" panose="020B0604020202020204" pitchFamily="34" charset="0"/>
              </a:rPr>
              <a:t>)</a:t>
            </a:r>
          </a:p>
          <a:p>
            <a:r>
              <a:rPr lang="en-US" sz="2400" dirty="0">
                <a:latin typeface="Arial" panose="020B0604020202020204" pitchFamily="34" charset="0"/>
                <a:cs typeface="Arial" panose="020B0604020202020204" pitchFamily="34" charset="0"/>
              </a:rPr>
              <a:t>Plasma SIV RNA levels and CD4+ T cell counts were monitored approximately every 2 weeks for </a:t>
            </a:r>
            <a:r>
              <a:rPr lang="en-US" sz="2400" dirty="0">
                <a:latin typeface="Arial" panose="020B0604020202020204" pitchFamily="34" charset="0"/>
                <a:cs typeface="Arial" panose="020B0604020202020204" pitchFamily="34" charset="0"/>
                <a:sym typeface="Symbol" panose="05050102010706020507" pitchFamily="18" charset="2"/>
              </a:rPr>
              <a:t> </a:t>
            </a:r>
            <a:r>
              <a:rPr lang="en-US" sz="2400" dirty="0">
                <a:latin typeface="Arial" panose="020B0604020202020204" pitchFamily="34" charset="0"/>
                <a:cs typeface="Arial" panose="020B0604020202020204" pitchFamily="34" charset="0"/>
              </a:rPr>
              <a:t>one year.</a:t>
            </a:r>
          </a:p>
        </p:txBody>
      </p:sp>
      <p:pic>
        <p:nvPicPr>
          <p:cNvPr id="5" name="Picture 4">
            <a:extLst>
              <a:ext uri="{FF2B5EF4-FFF2-40B4-BE49-F238E27FC236}">
                <a16:creationId xmlns:a16="http://schemas.microsoft.com/office/drawing/2014/main" id="{AB17CABF-753F-4C30-BDC5-BF7F649073D7}"/>
              </a:ext>
            </a:extLst>
          </p:cNvPr>
          <p:cNvPicPr>
            <a:picLocks noChangeAspect="1"/>
          </p:cNvPicPr>
          <p:nvPr/>
        </p:nvPicPr>
        <p:blipFill>
          <a:blip r:embed="rId3"/>
          <a:stretch>
            <a:fillRect/>
          </a:stretch>
        </p:blipFill>
        <p:spPr>
          <a:xfrm>
            <a:off x="1791526" y="4523250"/>
            <a:ext cx="5560945" cy="2236604"/>
          </a:xfrm>
          <a:prstGeom prst="rect">
            <a:avLst/>
          </a:prstGeom>
        </p:spPr>
      </p:pic>
    </p:spTree>
    <p:extLst>
      <p:ext uri="{BB962C8B-B14F-4D97-AF65-F5344CB8AC3E}">
        <p14:creationId xmlns:p14="http://schemas.microsoft.com/office/powerpoint/2010/main" val="1117952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C899FC-3E1B-4441-91C6-41CDC4512A97}"/>
              </a:ext>
            </a:extLst>
          </p:cNvPr>
          <p:cNvSpPr>
            <a:spLocks noGrp="1"/>
          </p:cNvSpPr>
          <p:nvPr>
            <p:ph type="title"/>
          </p:nvPr>
        </p:nvSpPr>
        <p:spPr>
          <a:xfrm>
            <a:off x="326465" y="-256928"/>
            <a:ext cx="8229600" cy="1143000"/>
          </a:xfrm>
        </p:spPr>
        <p:txBody>
          <a:bodyPr/>
          <a:lstStyle/>
          <a:p>
            <a:r>
              <a:rPr lang="en-US" dirty="0"/>
              <a:t>Methods (3)</a:t>
            </a:r>
          </a:p>
        </p:txBody>
      </p:sp>
      <p:sp>
        <p:nvSpPr>
          <p:cNvPr id="3" name="Content Placeholder 2">
            <a:extLst>
              <a:ext uri="{FF2B5EF4-FFF2-40B4-BE49-F238E27FC236}">
                <a16:creationId xmlns:a16="http://schemas.microsoft.com/office/drawing/2014/main" id="{029D05B3-2BB4-5C43-A837-91F6A27EC93A}"/>
              </a:ext>
            </a:extLst>
          </p:cNvPr>
          <p:cNvSpPr>
            <a:spLocks noGrp="1"/>
          </p:cNvSpPr>
          <p:nvPr>
            <p:ph idx="1"/>
          </p:nvPr>
        </p:nvSpPr>
        <p:spPr>
          <a:xfrm>
            <a:off x="99392" y="759152"/>
            <a:ext cx="9044608" cy="4525963"/>
          </a:xfrm>
        </p:spPr>
        <p:txBody>
          <a:bodyPr/>
          <a:lstStyle/>
          <a:p>
            <a:r>
              <a:rPr lang="en-US" sz="2400" dirty="0">
                <a:latin typeface="Arial" panose="020B0604020202020204" pitchFamily="34" charset="0"/>
                <a:cs typeface="Arial" panose="020B0604020202020204" pitchFamily="34" charset="0"/>
              </a:rPr>
              <a:t>The study used the same virus, ART regimen, anti-</a:t>
            </a:r>
            <a:r>
              <a:rPr lang="el-GR" sz="2400" dirty="0"/>
              <a:t>α</a:t>
            </a:r>
            <a:r>
              <a:rPr lang="el-GR" sz="2400" baseline="-25000" dirty="0"/>
              <a:t>4</a:t>
            </a:r>
            <a:r>
              <a:rPr lang="el-GR" sz="2400" dirty="0"/>
              <a:t>β</a:t>
            </a:r>
            <a:r>
              <a:rPr lang="el-GR" sz="2400" baseline="-25000" dirty="0"/>
              <a:t>7 </a:t>
            </a:r>
            <a:r>
              <a:rPr lang="en-US" sz="2400" dirty="0">
                <a:latin typeface="Arial" panose="020B0604020202020204" pitchFamily="34" charset="0"/>
                <a:cs typeface="Arial" panose="020B0604020202020204" pitchFamily="34" charset="0"/>
              </a:rPr>
              <a:t>antibody preparation and study design as </a:t>
            </a:r>
            <a:r>
              <a:rPr lang="en-US" sz="2400" dirty="0" err="1">
                <a:latin typeface="Arial" panose="020B0604020202020204" pitchFamily="34" charset="0"/>
                <a:cs typeface="Arial" panose="020B0604020202020204" pitchFamily="34" charset="0"/>
              </a:rPr>
              <a:t>Byareddy</a:t>
            </a:r>
            <a:r>
              <a:rPr lang="en-US" sz="2400" dirty="0">
                <a:latin typeface="Arial" panose="020B0604020202020204" pitchFamily="34" charset="0"/>
                <a:cs typeface="Arial" panose="020B0604020202020204" pitchFamily="34" charset="0"/>
              </a:rPr>
              <a:t> et al</a:t>
            </a:r>
          </a:p>
          <a:p>
            <a:pPr marL="0" indent="0">
              <a:buNone/>
            </a:pPr>
            <a:endParaRPr lang="en-US" sz="2400" dirty="0">
              <a:latin typeface="Arial" panose="020B0604020202020204" pitchFamily="34" charset="0"/>
              <a:cs typeface="Arial" panose="020B0604020202020204" pitchFamily="34" charset="0"/>
            </a:endParaRPr>
          </a:p>
          <a:p>
            <a:pPr>
              <a:lnSpc>
                <a:spcPts val="2200"/>
              </a:lnSpc>
              <a:spcAft>
                <a:spcPts val="1200"/>
              </a:spcAft>
            </a:pPr>
            <a:r>
              <a:rPr lang="en-US" sz="2400" dirty="0">
                <a:latin typeface="Arial" panose="020B0604020202020204" pitchFamily="34" charset="0"/>
                <a:cs typeface="Arial" panose="020B0604020202020204" pitchFamily="34" charset="0"/>
              </a:rPr>
              <a:t>Anti-drug antibody levels were measured by ELISA                   (K. Reimann)</a:t>
            </a:r>
          </a:p>
          <a:p>
            <a:r>
              <a:rPr lang="en-US" sz="2400" dirty="0">
                <a:latin typeface="Arial" panose="020B0604020202020204" pitchFamily="34" charset="0"/>
                <a:cs typeface="Arial" panose="020B0604020202020204" pitchFamily="34" charset="0"/>
              </a:rPr>
              <a:t>Samples size: n=12 (Active), n=10 (Control)</a:t>
            </a:r>
          </a:p>
        </p:txBody>
      </p:sp>
      <p:pic>
        <p:nvPicPr>
          <p:cNvPr id="5" name="Picture 4">
            <a:extLst>
              <a:ext uri="{FF2B5EF4-FFF2-40B4-BE49-F238E27FC236}">
                <a16:creationId xmlns:a16="http://schemas.microsoft.com/office/drawing/2014/main" id="{C509BFFB-4668-45FF-A625-D39713F74E4E}"/>
              </a:ext>
            </a:extLst>
          </p:cNvPr>
          <p:cNvPicPr>
            <a:picLocks noChangeAspect="1"/>
          </p:cNvPicPr>
          <p:nvPr/>
        </p:nvPicPr>
        <p:blipFill>
          <a:blip r:embed="rId3"/>
          <a:stretch>
            <a:fillRect/>
          </a:stretch>
        </p:blipFill>
        <p:spPr>
          <a:xfrm>
            <a:off x="772200" y="3537692"/>
            <a:ext cx="6861052" cy="3320308"/>
          </a:xfrm>
          <a:prstGeom prst="rect">
            <a:avLst/>
          </a:prstGeom>
        </p:spPr>
      </p:pic>
    </p:spTree>
    <p:extLst>
      <p:ext uri="{BB962C8B-B14F-4D97-AF65-F5344CB8AC3E}">
        <p14:creationId xmlns:p14="http://schemas.microsoft.com/office/powerpoint/2010/main" val="22424256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4AA8FC9-0558-433F-ABA0-E44E2BBA26C4}"/>
              </a:ext>
            </a:extLst>
          </p:cNvPr>
          <p:cNvSpPr txBox="1"/>
          <p:nvPr/>
        </p:nvSpPr>
        <p:spPr>
          <a:xfrm>
            <a:off x="-1315547" y="0"/>
            <a:ext cx="6636589" cy="461665"/>
          </a:xfrm>
          <a:prstGeom prst="rect">
            <a:avLst/>
          </a:prstGeom>
          <a:noFill/>
        </p:spPr>
        <p:txBody>
          <a:bodyPr wrap="square" rtlCol="0">
            <a:spAutoFit/>
          </a:bodyPr>
          <a:lstStyle/>
          <a:p>
            <a:pPr algn="ctr"/>
            <a:r>
              <a:rPr lang="en-US" sz="2400" b="1" dirty="0"/>
              <a:t>Plasma SIV RNA Levels</a:t>
            </a:r>
          </a:p>
        </p:txBody>
      </p:sp>
      <p:pic>
        <p:nvPicPr>
          <p:cNvPr id="5" name="Picture 4">
            <a:extLst>
              <a:ext uri="{FF2B5EF4-FFF2-40B4-BE49-F238E27FC236}">
                <a16:creationId xmlns:a16="http://schemas.microsoft.com/office/drawing/2014/main" id="{B82C48D1-D19F-9946-B176-2E2BFCFD25B4}"/>
              </a:ext>
            </a:extLst>
          </p:cNvPr>
          <p:cNvPicPr>
            <a:picLocks noChangeAspect="1"/>
          </p:cNvPicPr>
          <p:nvPr/>
        </p:nvPicPr>
        <p:blipFill>
          <a:blip r:embed="rId3"/>
          <a:stretch>
            <a:fillRect/>
          </a:stretch>
        </p:blipFill>
        <p:spPr>
          <a:xfrm>
            <a:off x="0" y="517452"/>
            <a:ext cx="4327280" cy="6231280"/>
          </a:xfrm>
          <a:prstGeom prst="rect">
            <a:avLst/>
          </a:prstGeom>
        </p:spPr>
      </p:pic>
      <p:grpSp>
        <p:nvGrpSpPr>
          <p:cNvPr id="2" name="Group 1">
            <a:extLst>
              <a:ext uri="{FF2B5EF4-FFF2-40B4-BE49-F238E27FC236}">
                <a16:creationId xmlns:a16="http://schemas.microsoft.com/office/drawing/2014/main" id="{41AABF2F-1C5D-435F-9F80-B8559E930707}"/>
              </a:ext>
            </a:extLst>
          </p:cNvPr>
          <p:cNvGrpSpPr/>
          <p:nvPr/>
        </p:nvGrpSpPr>
        <p:grpSpPr>
          <a:xfrm>
            <a:off x="3569918" y="-21171"/>
            <a:ext cx="6636589" cy="6784516"/>
            <a:chOff x="3569918" y="-21171"/>
            <a:chExt cx="6636589" cy="6784516"/>
          </a:xfrm>
        </p:grpSpPr>
        <p:pic>
          <p:nvPicPr>
            <p:cNvPr id="6" name="Picture 5">
              <a:extLst>
                <a:ext uri="{FF2B5EF4-FFF2-40B4-BE49-F238E27FC236}">
                  <a16:creationId xmlns:a16="http://schemas.microsoft.com/office/drawing/2014/main" id="{9606050E-31EA-45DD-A5EE-A6C680F97565}"/>
                </a:ext>
              </a:extLst>
            </p:cNvPr>
            <p:cNvPicPr>
              <a:picLocks noChangeAspect="1"/>
            </p:cNvPicPr>
            <p:nvPr/>
          </p:nvPicPr>
          <p:blipFill>
            <a:blip r:embed="rId4"/>
            <a:stretch>
              <a:fillRect/>
            </a:stretch>
          </p:blipFill>
          <p:spPr>
            <a:xfrm>
              <a:off x="4781116" y="502839"/>
              <a:ext cx="4214191" cy="6260506"/>
            </a:xfrm>
            <a:prstGeom prst="rect">
              <a:avLst/>
            </a:prstGeom>
          </p:spPr>
        </p:pic>
        <p:sp>
          <p:nvSpPr>
            <p:cNvPr id="7" name="TextBox 6">
              <a:extLst>
                <a:ext uri="{FF2B5EF4-FFF2-40B4-BE49-F238E27FC236}">
                  <a16:creationId xmlns:a16="http://schemas.microsoft.com/office/drawing/2014/main" id="{322BCC00-4E62-4695-8F7A-2B405C3F2228}"/>
                </a:ext>
              </a:extLst>
            </p:cNvPr>
            <p:cNvSpPr txBox="1"/>
            <p:nvPr/>
          </p:nvSpPr>
          <p:spPr>
            <a:xfrm>
              <a:off x="3569918" y="-21171"/>
              <a:ext cx="6636589" cy="461665"/>
            </a:xfrm>
            <a:prstGeom prst="rect">
              <a:avLst/>
            </a:prstGeom>
            <a:noFill/>
          </p:spPr>
          <p:txBody>
            <a:bodyPr wrap="square" rtlCol="0">
              <a:spAutoFit/>
            </a:bodyPr>
            <a:lstStyle/>
            <a:p>
              <a:pPr algn="ctr"/>
              <a:r>
                <a:rPr lang="en-US" sz="2400" b="1" dirty="0"/>
                <a:t>Peripheral Blood CD4 Counts</a:t>
              </a:r>
            </a:p>
          </p:txBody>
        </p:sp>
      </p:grpSp>
    </p:spTree>
    <p:extLst>
      <p:ext uri="{BB962C8B-B14F-4D97-AF65-F5344CB8AC3E}">
        <p14:creationId xmlns:p14="http://schemas.microsoft.com/office/powerpoint/2010/main" val="104632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extBox 7"/>
          <p:cNvSpPr txBox="1"/>
          <p:nvPr/>
        </p:nvSpPr>
        <p:spPr>
          <a:xfrm>
            <a:off x="2494816" y="59113"/>
            <a:ext cx="1736373" cy="369332"/>
          </a:xfrm>
          <a:prstGeom prst="rect">
            <a:avLst/>
          </a:prstGeom>
          <a:noFill/>
          <a:ln>
            <a:solidFill>
              <a:schemeClr val="tx1"/>
            </a:solidFill>
          </a:ln>
        </p:spPr>
        <p:txBody>
          <a:bodyPr wrap="none" rtlCol="0">
            <a:spAutoFit/>
          </a:bodyPr>
          <a:lstStyle/>
          <a:p>
            <a:r>
              <a:rPr lang="en-US" dirty="0" err="1">
                <a:solidFill>
                  <a:srgbClr val="FF0000"/>
                </a:solidFill>
              </a:rPr>
              <a:t>Byrareddy</a:t>
            </a:r>
            <a:r>
              <a:rPr lang="en-US" dirty="0">
                <a:solidFill>
                  <a:srgbClr val="FF0000"/>
                </a:solidFill>
              </a:rPr>
              <a:t> et al</a:t>
            </a:r>
          </a:p>
        </p:txBody>
      </p:sp>
      <p:pic>
        <p:nvPicPr>
          <p:cNvPr id="11" name="Picture 10">
            <a:extLst>
              <a:ext uri="{FF2B5EF4-FFF2-40B4-BE49-F238E27FC236}">
                <a16:creationId xmlns:a16="http://schemas.microsoft.com/office/drawing/2014/main" id="{853C6735-8A68-478E-AFAE-9A9984B08269}"/>
              </a:ext>
            </a:extLst>
          </p:cNvPr>
          <p:cNvPicPr>
            <a:picLocks noChangeAspect="1"/>
          </p:cNvPicPr>
          <p:nvPr/>
        </p:nvPicPr>
        <p:blipFill>
          <a:blip r:embed="rId3"/>
          <a:stretch>
            <a:fillRect/>
          </a:stretch>
        </p:blipFill>
        <p:spPr>
          <a:xfrm>
            <a:off x="474089" y="3679066"/>
            <a:ext cx="4041454" cy="2765822"/>
          </a:xfrm>
          <a:prstGeom prst="rect">
            <a:avLst/>
          </a:prstGeom>
        </p:spPr>
      </p:pic>
      <p:pic>
        <p:nvPicPr>
          <p:cNvPr id="7" name="Picture 6">
            <a:extLst>
              <a:ext uri="{FF2B5EF4-FFF2-40B4-BE49-F238E27FC236}">
                <a16:creationId xmlns:a16="http://schemas.microsoft.com/office/drawing/2014/main" id="{32620E41-C28F-4ABB-B6A5-FEE664CFE864}"/>
              </a:ext>
            </a:extLst>
          </p:cNvPr>
          <p:cNvPicPr>
            <a:picLocks noChangeAspect="1"/>
          </p:cNvPicPr>
          <p:nvPr/>
        </p:nvPicPr>
        <p:blipFill>
          <a:blip r:embed="rId4"/>
          <a:stretch>
            <a:fillRect/>
          </a:stretch>
        </p:blipFill>
        <p:spPr>
          <a:xfrm>
            <a:off x="4755873" y="3326457"/>
            <a:ext cx="4105588" cy="3006375"/>
          </a:xfrm>
          <a:prstGeom prst="rect">
            <a:avLst/>
          </a:prstGeom>
        </p:spPr>
      </p:pic>
      <p:pic>
        <p:nvPicPr>
          <p:cNvPr id="14" name="Picture 13">
            <a:extLst>
              <a:ext uri="{FF2B5EF4-FFF2-40B4-BE49-F238E27FC236}">
                <a16:creationId xmlns:a16="http://schemas.microsoft.com/office/drawing/2014/main" id="{DC0F1443-A910-4226-BAD2-29CE43273CB8}"/>
              </a:ext>
            </a:extLst>
          </p:cNvPr>
          <p:cNvPicPr>
            <a:picLocks noChangeAspect="1"/>
          </p:cNvPicPr>
          <p:nvPr/>
        </p:nvPicPr>
        <p:blipFill>
          <a:blip r:embed="rId5"/>
          <a:stretch>
            <a:fillRect/>
          </a:stretch>
        </p:blipFill>
        <p:spPr>
          <a:xfrm>
            <a:off x="4941721" y="154686"/>
            <a:ext cx="3733891" cy="3089648"/>
          </a:xfrm>
          <a:prstGeom prst="rect">
            <a:avLst/>
          </a:prstGeom>
        </p:spPr>
      </p:pic>
      <p:pic>
        <p:nvPicPr>
          <p:cNvPr id="13" name="Picture 12">
            <a:extLst>
              <a:ext uri="{FF2B5EF4-FFF2-40B4-BE49-F238E27FC236}">
                <a16:creationId xmlns:a16="http://schemas.microsoft.com/office/drawing/2014/main" id="{013C6A8A-76F0-472B-91C6-D1B660B89E10}"/>
              </a:ext>
            </a:extLst>
          </p:cNvPr>
          <p:cNvPicPr>
            <a:picLocks noChangeAspect="1"/>
          </p:cNvPicPr>
          <p:nvPr/>
        </p:nvPicPr>
        <p:blipFill>
          <a:blip r:embed="rId6"/>
          <a:stretch>
            <a:fillRect/>
          </a:stretch>
        </p:blipFill>
        <p:spPr>
          <a:xfrm>
            <a:off x="738770" y="560636"/>
            <a:ext cx="3896694" cy="2765821"/>
          </a:xfrm>
          <a:prstGeom prst="rect">
            <a:avLst/>
          </a:prstGeom>
        </p:spPr>
      </p:pic>
      <p:pic>
        <p:nvPicPr>
          <p:cNvPr id="15" name="Picture 14">
            <a:extLst>
              <a:ext uri="{FF2B5EF4-FFF2-40B4-BE49-F238E27FC236}">
                <a16:creationId xmlns:a16="http://schemas.microsoft.com/office/drawing/2014/main" id="{AB7E55A8-5505-4C27-B2B0-3AD027C9DE08}"/>
              </a:ext>
            </a:extLst>
          </p:cNvPr>
          <p:cNvPicPr>
            <a:picLocks noChangeAspect="1"/>
          </p:cNvPicPr>
          <p:nvPr/>
        </p:nvPicPr>
        <p:blipFill>
          <a:blip r:embed="rId7"/>
          <a:stretch>
            <a:fillRect/>
          </a:stretch>
        </p:blipFill>
        <p:spPr>
          <a:xfrm>
            <a:off x="59528" y="918084"/>
            <a:ext cx="577516" cy="2050924"/>
          </a:xfrm>
          <a:prstGeom prst="rect">
            <a:avLst/>
          </a:prstGeom>
        </p:spPr>
      </p:pic>
      <p:pic>
        <p:nvPicPr>
          <p:cNvPr id="16" name="Picture 15">
            <a:extLst>
              <a:ext uri="{FF2B5EF4-FFF2-40B4-BE49-F238E27FC236}">
                <a16:creationId xmlns:a16="http://schemas.microsoft.com/office/drawing/2014/main" id="{7CCD2FFC-4D20-43E4-94AD-EF7C5CEA5C9B}"/>
              </a:ext>
            </a:extLst>
          </p:cNvPr>
          <p:cNvPicPr>
            <a:picLocks noChangeAspect="1"/>
          </p:cNvPicPr>
          <p:nvPr/>
        </p:nvPicPr>
        <p:blipFill>
          <a:blip r:embed="rId8"/>
          <a:stretch>
            <a:fillRect/>
          </a:stretch>
        </p:blipFill>
        <p:spPr>
          <a:xfrm>
            <a:off x="86829" y="3934983"/>
            <a:ext cx="387260" cy="1837232"/>
          </a:xfrm>
          <a:prstGeom prst="rect">
            <a:avLst/>
          </a:prstGeom>
        </p:spPr>
      </p:pic>
      <p:pic>
        <p:nvPicPr>
          <p:cNvPr id="17" name="Picture 16">
            <a:extLst>
              <a:ext uri="{FF2B5EF4-FFF2-40B4-BE49-F238E27FC236}">
                <a16:creationId xmlns:a16="http://schemas.microsoft.com/office/drawing/2014/main" id="{505E72F6-95F8-448C-A1A4-BA805122C191}"/>
              </a:ext>
            </a:extLst>
          </p:cNvPr>
          <p:cNvPicPr>
            <a:picLocks noChangeAspect="1"/>
          </p:cNvPicPr>
          <p:nvPr/>
        </p:nvPicPr>
        <p:blipFill>
          <a:blip r:embed="rId9"/>
          <a:stretch>
            <a:fillRect/>
          </a:stretch>
        </p:blipFill>
        <p:spPr>
          <a:xfrm>
            <a:off x="395690" y="6444888"/>
            <a:ext cx="4198252" cy="303389"/>
          </a:xfrm>
          <a:prstGeom prst="rect">
            <a:avLst/>
          </a:prstGeom>
        </p:spPr>
      </p:pic>
      <p:pic>
        <p:nvPicPr>
          <p:cNvPr id="18" name="Picture 17">
            <a:extLst>
              <a:ext uri="{FF2B5EF4-FFF2-40B4-BE49-F238E27FC236}">
                <a16:creationId xmlns:a16="http://schemas.microsoft.com/office/drawing/2014/main" id="{D16B36DF-BEBF-4653-817D-83C86377BE3B}"/>
              </a:ext>
            </a:extLst>
          </p:cNvPr>
          <p:cNvPicPr>
            <a:picLocks noChangeAspect="1"/>
          </p:cNvPicPr>
          <p:nvPr/>
        </p:nvPicPr>
        <p:blipFill>
          <a:blip r:embed="rId9"/>
          <a:stretch>
            <a:fillRect/>
          </a:stretch>
        </p:blipFill>
        <p:spPr>
          <a:xfrm>
            <a:off x="4767446" y="6444888"/>
            <a:ext cx="4198252" cy="303389"/>
          </a:xfrm>
          <a:prstGeom prst="rect">
            <a:avLst/>
          </a:prstGeom>
        </p:spPr>
      </p:pic>
      <p:sp>
        <p:nvSpPr>
          <p:cNvPr id="19" name="TextBox 18">
            <a:extLst>
              <a:ext uri="{FF2B5EF4-FFF2-40B4-BE49-F238E27FC236}">
                <a16:creationId xmlns:a16="http://schemas.microsoft.com/office/drawing/2014/main" id="{44D3EF8A-D237-4698-BB46-BF15A65211A5}"/>
              </a:ext>
            </a:extLst>
          </p:cNvPr>
          <p:cNvSpPr txBox="1"/>
          <p:nvPr/>
        </p:nvSpPr>
        <p:spPr>
          <a:xfrm>
            <a:off x="6557946" y="61483"/>
            <a:ext cx="1749197" cy="369332"/>
          </a:xfrm>
          <a:prstGeom prst="rect">
            <a:avLst/>
          </a:prstGeom>
          <a:noFill/>
          <a:ln>
            <a:solidFill>
              <a:schemeClr val="tx1"/>
            </a:solidFill>
          </a:ln>
        </p:spPr>
        <p:txBody>
          <a:bodyPr wrap="none" rtlCol="0">
            <a:spAutoFit/>
          </a:bodyPr>
          <a:lstStyle/>
          <a:p>
            <a:r>
              <a:rPr lang="en-US" dirty="0">
                <a:solidFill>
                  <a:srgbClr val="FF0000"/>
                </a:solidFill>
              </a:rPr>
              <a:t>Our study  et al</a:t>
            </a:r>
          </a:p>
        </p:txBody>
      </p:sp>
      <p:grpSp>
        <p:nvGrpSpPr>
          <p:cNvPr id="26" name="Group 25">
            <a:extLst>
              <a:ext uri="{FF2B5EF4-FFF2-40B4-BE49-F238E27FC236}">
                <a16:creationId xmlns:a16="http://schemas.microsoft.com/office/drawing/2014/main" id="{3BC9A8C7-D439-4511-9FC2-3921EF134735}"/>
              </a:ext>
            </a:extLst>
          </p:cNvPr>
          <p:cNvGrpSpPr/>
          <p:nvPr/>
        </p:nvGrpSpPr>
        <p:grpSpPr>
          <a:xfrm>
            <a:off x="2833141" y="1541310"/>
            <a:ext cx="6412097" cy="402237"/>
            <a:chOff x="2833141" y="1541310"/>
            <a:chExt cx="6412097" cy="402237"/>
          </a:xfrm>
        </p:grpSpPr>
        <p:cxnSp>
          <p:nvCxnSpPr>
            <p:cNvPr id="21" name="Straight Connector 20">
              <a:extLst>
                <a:ext uri="{FF2B5EF4-FFF2-40B4-BE49-F238E27FC236}">
                  <a16:creationId xmlns:a16="http://schemas.microsoft.com/office/drawing/2014/main" id="{28631747-EBB6-45A8-B804-CA9C15AB6415}"/>
                </a:ext>
              </a:extLst>
            </p:cNvPr>
            <p:cNvCxnSpPr>
              <a:cxnSpLocks/>
              <a:endCxn id="13" idx="3"/>
            </p:cNvCxnSpPr>
            <p:nvPr/>
          </p:nvCxnSpPr>
          <p:spPr>
            <a:xfrm flipH="1">
              <a:off x="4635464" y="1943546"/>
              <a:ext cx="4609774" cy="1"/>
            </a:xfrm>
            <a:prstGeom prst="line">
              <a:avLst/>
            </a:prstGeom>
            <a:ln w="57150">
              <a:solidFill>
                <a:srgbClr val="FF0000"/>
              </a:solidFill>
              <a:prstDash val="dashDot"/>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18907FEA-9B25-4979-9130-45962D331849}"/>
                </a:ext>
              </a:extLst>
            </p:cNvPr>
            <p:cNvCxnSpPr>
              <a:cxnSpLocks/>
            </p:cNvCxnSpPr>
            <p:nvPr/>
          </p:nvCxnSpPr>
          <p:spPr>
            <a:xfrm flipH="1">
              <a:off x="2833141" y="1541310"/>
              <a:ext cx="6383420" cy="0"/>
            </a:xfrm>
            <a:prstGeom prst="line">
              <a:avLst/>
            </a:prstGeom>
            <a:ln w="57150">
              <a:solidFill>
                <a:srgbClr val="FF0000"/>
              </a:solidFill>
              <a:prstDash val="dashDot"/>
            </a:ln>
          </p:spPr>
          <p:style>
            <a:lnRef idx="2">
              <a:schemeClr val="accent1"/>
            </a:lnRef>
            <a:fillRef idx="0">
              <a:schemeClr val="accent1"/>
            </a:fillRef>
            <a:effectRef idx="1">
              <a:schemeClr val="accent1"/>
            </a:effectRef>
            <a:fontRef idx="minor">
              <a:schemeClr val="tx1"/>
            </a:fontRef>
          </p:style>
        </p:cxnSp>
      </p:grpSp>
      <p:grpSp>
        <p:nvGrpSpPr>
          <p:cNvPr id="33" name="Group 32">
            <a:extLst>
              <a:ext uri="{FF2B5EF4-FFF2-40B4-BE49-F238E27FC236}">
                <a16:creationId xmlns:a16="http://schemas.microsoft.com/office/drawing/2014/main" id="{18A13A00-84A3-4F41-B2D2-871F9BC87156}"/>
              </a:ext>
            </a:extLst>
          </p:cNvPr>
          <p:cNvGrpSpPr/>
          <p:nvPr/>
        </p:nvGrpSpPr>
        <p:grpSpPr>
          <a:xfrm>
            <a:off x="3363003" y="5591331"/>
            <a:ext cx="5602695" cy="377253"/>
            <a:chOff x="3363003" y="5591331"/>
            <a:chExt cx="5602695" cy="377253"/>
          </a:xfrm>
        </p:grpSpPr>
        <p:cxnSp>
          <p:nvCxnSpPr>
            <p:cNvPr id="28" name="Straight Connector 27">
              <a:extLst>
                <a:ext uri="{FF2B5EF4-FFF2-40B4-BE49-F238E27FC236}">
                  <a16:creationId xmlns:a16="http://schemas.microsoft.com/office/drawing/2014/main" id="{BE2D7947-7834-420D-B842-79A728268D77}"/>
                </a:ext>
              </a:extLst>
            </p:cNvPr>
            <p:cNvCxnSpPr>
              <a:cxnSpLocks/>
            </p:cNvCxnSpPr>
            <p:nvPr/>
          </p:nvCxnSpPr>
          <p:spPr>
            <a:xfrm flipH="1">
              <a:off x="3363003" y="5591331"/>
              <a:ext cx="5602695" cy="0"/>
            </a:xfrm>
            <a:prstGeom prst="line">
              <a:avLst/>
            </a:prstGeom>
            <a:ln w="57150">
              <a:solidFill>
                <a:srgbClr val="FF0000"/>
              </a:solidFill>
              <a:prstDash val="dashDot"/>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4A394D65-50EF-4E91-83BE-3177D8039B9D}"/>
                </a:ext>
              </a:extLst>
            </p:cNvPr>
            <p:cNvCxnSpPr>
              <a:cxnSpLocks/>
            </p:cNvCxnSpPr>
            <p:nvPr/>
          </p:nvCxnSpPr>
          <p:spPr>
            <a:xfrm flipH="1">
              <a:off x="3770981" y="5968584"/>
              <a:ext cx="3037685" cy="0"/>
            </a:xfrm>
            <a:prstGeom prst="line">
              <a:avLst/>
            </a:prstGeom>
            <a:ln w="57150">
              <a:solidFill>
                <a:srgbClr val="FF0000"/>
              </a:solidFill>
              <a:prstDash val="dashDot"/>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886547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barn(inVertical)">
                                      <p:cBhvr>
                                        <p:cTn id="1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3687DC9A-12CA-435B-B714-DB959490EDE2}"/>
              </a:ext>
            </a:extLst>
          </p:cNvPr>
          <p:cNvSpPr txBox="1"/>
          <p:nvPr/>
        </p:nvSpPr>
        <p:spPr>
          <a:xfrm>
            <a:off x="-390056" y="-115584"/>
            <a:ext cx="9734559" cy="523220"/>
          </a:xfrm>
          <a:prstGeom prst="rect">
            <a:avLst/>
          </a:prstGeom>
          <a:noFill/>
        </p:spPr>
        <p:txBody>
          <a:bodyPr wrap="square" rtlCol="0">
            <a:spAutoFit/>
          </a:bodyPr>
          <a:lstStyle/>
          <a:p>
            <a:pPr algn="ctr"/>
            <a:r>
              <a:rPr lang="en-US" sz="2400" b="1" dirty="0"/>
              <a:t>Variable Kinetics and Pathways of </a:t>
            </a:r>
            <a:r>
              <a:rPr lang="en-US" sz="2800" b="1" dirty="0" err="1"/>
              <a:t>Nef</a:t>
            </a:r>
            <a:r>
              <a:rPr lang="en-US" sz="2800" b="1" dirty="0"/>
              <a:t>-STOP</a:t>
            </a:r>
            <a:r>
              <a:rPr lang="en-US" sz="2400" b="1" dirty="0"/>
              <a:t> Repair</a:t>
            </a:r>
          </a:p>
        </p:txBody>
      </p:sp>
      <p:sp>
        <p:nvSpPr>
          <p:cNvPr id="13" name="TextBox 12">
            <a:extLst>
              <a:ext uri="{FF2B5EF4-FFF2-40B4-BE49-F238E27FC236}">
                <a16:creationId xmlns:a16="http://schemas.microsoft.com/office/drawing/2014/main" id="{64F94745-F0FC-4272-9C27-1A2DB185CA38}"/>
              </a:ext>
            </a:extLst>
          </p:cNvPr>
          <p:cNvSpPr txBox="1"/>
          <p:nvPr/>
        </p:nvSpPr>
        <p:spPr>
          <a:xfrm>
            <a:off x="4741041" y="1056985"/>
            <a:ext cx="4558937" cy="4375557"/>
          </a:xfrm>
          <a:prstGeom prst="rect">
            <a:avLst/>
          </a:prstGeom>
          <a:noFill/>
        </p:spPr>
        <p:txBody>
          <a:bodyPr wrap="square" rtlCol="0">
            <a:spAutoFit/>
          </a:bodyPr>
          <a:lstStyle/>
          <a:p>
            <a:pPr marL="342900" indent="-342900">
              <a:lnSpc>
                <a:spcPts val="2200"/>
              </a:lnSpc>
              <a:spcAft>
                <a:spcPts val="1200"/>
              </a:spcAft>
              <a:buClr>
                <a:srgbClr val="FF0000"/>
              </a:buClr>
              <a:buSzPct val="150000"/>
              <a:buFont typeface="Wingdings" panose="05000000000000000000" pitchFamily="2" charset="2"/>
              <a:buChar char="§"/>
            </a:pPr>
            <a:r>
              <a:rPr lang="en-US" sz="2000" b="1" dirty="0"/>
              <a:t>SGA sequencing of </a:t>
            </a:r>
            <a:r>
              <a:rPr lang="en-US" sz="2000" b="1" dirty="0" err="1"/>
              <a:t>Nef</a:t>
            </a:r>
            <a:r>
              <a:rPr lang="en-US" sz="2000" b="1" dirty="0"/>
              <a:t> region</a:t>
            </a:r>
          </a:p>
          <a:p>
            <a:pPr marL="342900" indent="-342900">
              <a:lnSpc>
                <a:spcPts val="2200"/>
              </a:lnSpc>
              <a:spcAft>
                <a:spcPts val="1200"/>
              </a:spcAft>
              <a:buClr>
                <a:srgbClr val="FF0000"/>
              </a:buClr>
              <a:buSzPct val="150000"/>
              <a:buFont typeface="Wingdings" panose="05000000000000000000" pitchFamily="2" charset="2"/>
              <a:buChar char="§"/>
            </a:pPr>
            <a:r>
              <a:rPr lang="en-US" sz="2000" b="1" dirty="0"/>
              <a:t>25-60 clones sequenced per animal per timepoint</a:t>
            </a:r>
          </a:p>
          <a:p>
            <a:pPr marL="342900" indent="-342900">
              <a:lnSpc>
                <a:spcPts val="2200"/>
              </a:lnSpc>
              <a:spcAft>
                <a:spcPts val="1200"/>
              </a:spcAft>
              <a:buClr>
                <a:srgbClr val="FF0000"/>
              </a:buClr>
              <a:buSzPct val="150000"/>
              <a:buFont typeface="Wingdings" panose="05000000000000000000" pitchFamily="2" charset="2"/>
              <a:buChar char="§"/>
            </a:pPr>
            <a:r>
              <a:rPr lang="en-US" sz="2000" b="1" dirty="0"/>
              <a:t>At 2 </a:t>
            </a:r>
            <a:r>
              <a:rPr lang="en-US" sz="2000" b="1" dirty="0" err="1"/>
              <a:t>wpi</a:t>
            </a:r>
            <a:r>
              <a:rPr lang="en-US" sz="2000" b="1" dirty="0"/>
              <a:t> </a:t>
            </a:r>
            <a:r>
              <a:rPr lang="en-US" sz="2000" b="1" dirty="0" err="1"/>
              <a:t>Nef</a:t>
            </a:r>
            <a:r>
              <a:rPr lang="en-US" sz="2000" b="1" dirty="0"/>
              <a:t>-Stop ranged from    0-91% of sequences</a:t>
            </a:r>
          </a:p>
          <a:p>
            <a:pPr marL="342900" indent="-342900">
              <a:lnSpc>
                <a:spcPts val="2200"/>
              </a:lnSpc>
              <a:spcAft>
                <a:spcPts val="1200"/>
              </a:spcAft>
              <a:buClr>
                <a:srgbClr val="FF0000"/>
              </a:buClr>
              <a:buSzPct val="150000"/>
              <a:buFont typeface="Wingdings" panose="05000000000000000000" pitchFamily="2" charset="2"/>
              <a:buChar char="§"/>
            </a:pPr>
            <a:r>
              <a:rPr lang="en-US" sz="2000" b="1" dirty="0"/>
              <a:t>By 5 </a:t>
            </a:r>
            <a:r>
              <a:rPr lang="en-US" sz="2000" b="1" dirty="0" err="1"/>
              <a:t>wpi</a:t>
            </a:r>
            <a:r>
              <a:rPr lang="en-US" sz="2000" b="1" dirty="0"/>
              <a:t>, no </a:t>
            </a:r>
            <a:r>
              <a:rPr lang="en-US" sz="2000" b="1" dirty="0" err="1"/>
              <a:t>Nef</a:t>
            </a:r>
            <a:r>
              <a:rPr lang="en-US" sz="2000" b="1" dirty="0"/>
              <a:t>-STOP remained, but STOP was repaired using variable amino acids, with E, Q, and S most common</a:t>
            </a:r>
          </a:p>
          <a:p>
            <a:pPr marL="342900" indent="-342900">
              <a:lnSpc>
                <a:spcPts val="2200"/>
              </a:lnSpc>
              <a:spcAft>
                <a:spcPts val="1200"/>
              </a:spcAft>
              <a:buClr>
                <a:srgbClr val="FF0000"/>
              </a:buClr>
              <a:buSzPct val="150000"/>
              <a:buFont typeface="Wingdings" panose="05000000000000000000" pitchFamily="2" charset="2"/>
              <a:buChar char="§"/>
            </a:pPr>
            <a:r>
              <a:rPr lang="en-US" sz="2000" b="1" dirty="0"/>
              <a:t>Impact of variation in </a:t>
            </a:r>
            <a:r>
              <a:rPr lang="en-US" sz="2000" b="1" dirty="0" err="1"/>
              <a:t>Nef</a:t>
            </a:r>
            <a:r>
              <a:rPr lang="en-US" sz="2000" b="1" dirty="0"/>
              <a:t>-STOP repair kinetics and pathways on viral dynamics and outcome in these animals is uncertain</a:t>
            </a:r>
          </a:p>
        </p:txBody>
      </p:sp>
      <p:pic>
        <p:nvPicPr>
          <p:cNvPr id="2" name="Picture 1">
            <a:extLst>
              <a:ext uri="{FF2B5EF4-FFF2-40B4-BE49-F238E27FC236}">
                <a16:creationId xmlns:a16="http://schemas.microsoft.com/office/drawing/2014/main" id="{73CA1617-C43E-48C4-8A72-B5B92B1A5E86}"/>
              </a:ext>
            </a:extLst>
          </p:cNvPr>
          <p:cNvPicPr>
            <a:picLocks noChangeAspect="1"/>
          </p:cNvPicPr>
          <p:nvPr/>
        </p:nvPicPr>
        <p:blipFill>
          <a:blip r:embed="rId3"/>
          <a:stretch>
            <a:fillRect/>
          </a:stretch>
        </p:blipFill>
        <p:spPr>
          <a:xfrm>
            <a:off x="304637" y="1352690"/>
            <a:ext cx="4743450" cy="4638675"/>
          </a:xfrm>
          <a:prstGeom prst="rect">
            <a:avLst/>
          </a:prstGeom>
        </p:spPr>
      </p:pic>
      <p:sp>
        <p:nvSpPr>
          <p:cNvPr id="3" name="TextBox 2">
            <a:extLst>
              <a:ext uri="{FF2B5EF4-FFF2-40B4-BE49-F238E27FC236}">
                <a16:creationId xmlns:a16="http://schemas.microsoft.com/office/drawing/2014/main" id="{ED32EB37-2613-4C36-A23E-541082A53FB0}"/>
              </a:ext>
            </a:extLst>
          </p:cNvPr>
          <p:cNvSpPr txBox="1"/>
          <p:nvPr/>
        </p:nvSpPr>
        <p:spPr>
          <a:xfrm>
            <a:off x="99391" y="567517"/>
            <a:ext cx="1418978" cy="830997"/>
          </a:xfrm>
          <a:prstGeom prst="rect">
            <a:avLst/>
          </a:prstGeom>
          <a:noFill/>
        </p:spPr>
        <p:txBody>
          <a:bodyPr wrap="none" rtlCol="0">
            <a:spAutoFit/>
          </a:bodyPr>
          <a:lstStyle/>
          <a:p>
            <a:pPr algn="ctr"/>
            <a:r>
              <a:rPr lang="en-US" sz="2400" i="1" dirty="0"/>
              <a:t>viral </a:t>
            </a:r>
          </a:p>
          <a:p>
            <a:pPr algn="ctr"/>
            <a:r>
              <a:rPr lang="en-US" sz="2400" i="1" dirty="0"/>
              <a:t>inoculum</a:t>
            </a:r>
          </a:p>
        </p:txBody>
      </p:sp>
      <p:sp>
        <p:nvSpPr>
          <p:cNvPr id="16" name="TextBox 15">
            <a:extLst>
              <a:ext uri="{FF2B5EF4-FFF2-40B4-BE49-F238E27FC236}">
                <a16:creationId xmlns:a16="http://schemas.microsoft.com/office/drawing/2014/main" id="{9BAB66AB-3B53-474B-8762-CF7978D52A5F}"/>
              </a:ext>
            </a:extLst>
          </p:cNvPr>
          <p:cNvSpPr txBox="1"/>
          <p:nvPr/>
        </p:nvSpPr>
        <p:spPr>
          <a:xfrm>
            <a:off x="1518369" y="784625"/>
            <a:ext cx="1656223" cy="461665"/>
          </a:xfrm>
          <a:prstGeom prst="rect">
            <a:avLst/>
          </a:prstGeom>
          <a:noFill/>
        </p:spPr>
        <p:txBody>
          <a:bodyPr wrap="none" rtlCol="0">
            <a:spAutoFit/>
          </a:bodyPr>
          <a:lstStyle/>
          <a:p>
            <a:r>
              <a:rPr lang="en-US" sz="2400" i="1" dirty="0"/>
              <a:t>week 2 </a:t>
            </a:r>
            <a:r>
              <a:rPr lang="en-US" sz="2400" i="1" dirty="0" err="1"/>
              <a:t>p.i</a:t>
            </a:r>
            <a:r>
              <a:rPr lang="en-US" sz="2400" i="1" dirty="0"/>
              <a:t>.</a:t>
            </a:r>
          </a:p>
        </p:txBody>
      </p:sp>
      <p:sp>
        <p:nvSpPr>
          <p:cNvPr id="17" name="TextBox 16">
            <a:extLst>
              <a:ext uri="{FF2B5EF4-FFF2-40B4-BE49-F238E27FC236}">
                <a16:creationId xmlns:a16="http://schemas.microsoft.com/office/drawing/2014/main" id="{93A73FC5-4639-4413-B98C-76325F5C036B}"/>
              </a:ext>
            </a:extLst>
          </p:cNvPr>
          <p:cNvSpPr txBox="1"/>
          <p:nvPr/>
        </p:nvSpPr>
        <p:spPr>
          <a:xfrm>
            <a:off x="3174270" y="778195"/>
            <a:ext cx="1656223" cy="461665"/>
          </a:xfrm>
          <a:prstGeom prst="rect">
            <a:avLst/>
          </a:prstGeom>
          <a:noFill/>
        </p:spPr>
        <p:txBody>
          <a:bodyPr wrap="none" rtlCol="0">
            <a:spAutoFit/>
          </a:bodyPr>
          <a:lstStyle/>
          <a:p>
            <a:r>
              <a:rPr lang="en-US" sz="2400" i="1" dirty="0"/>
              <a:t>week 5 </a:t>
            </a:r>
            <a:r>
              <a:rPr lang="en-US" sz="2400" i="1" dirty="0" err="1"/>
              <a:t>p.i</a:t>
            </a:r>
            <a:r>
              <a:rPr lang="en-US" sz="2400" i="1" dirty="0"/>
              <a:t>.</a:t>
            </a:r>
          </a:p>
        </p:txBody>
      </p:sp>
      <p:sp>
        <p:nvSpPr>
          <p:cNvPr id="4" name="Rectangle 3">
            <a:extLst>
              <a:ext uri="{FF2B5EF4-FFF2-40B4-BE49-F238E27FC236}">
                <a16:creationId xmlns:a16="http://schemas.microsoft.com/office/drawing/2014/main" id="{228C5836-6E66-4170-A3C3-CFC69FC7C020}"/>
              </a:ext>
            </a:extLst>
          </p:cNvPr>
          <p:cNvSpPr/>
          <p:nvPr/>
        </p:nvSpPr>
        <p:spPr>
          <a:xfrm>
            <a:off x="-237371" y="5800631"/>
            <a:ext cx="9429187" cy="830997"/>
          </a:xfrm>
          <a:prstGeom prst="rect">
            <a:avLst/>
          </a:prstGeom>
        </p:spPr>
        <p:txBody>
          <a:bodyPr wrap="square">
            <a:spAutoFit/>
          </a:bodyPr>
          <a:lstStyle/>
          <a:p>
            <a:pPr marL="342900">
              <a:spcAft>
                <a:spcPts val="0"/>
              </a:spcAft>
              <a:buClr>
                <a:srgbClr val="FF0000"/>
              </a:buClr>
              <a:buSzPct val="150000"/>
              <a:buFont typeface="Wingdings" panose="05000000000000000000" pitchFamily="2" charset="2"/>
              <a:buChar char="§"/>
            </a:pPr>
            <a:r>
              <a:rPr lang="en-US" sz="2400" b="1" dirty="0"/>
              <a:t>Negative correlation found between  %SIVmac239nef-stop and plasma viral load at week 2 </a:t>
            </a:r>
            <a:r>
              <a:rPr lang="en-US" sz="2400" b="1" dirty="0" err="1"/>
              <a:t>p.i</a:t>
            </a:r>
            <a:r>
              <a:rPr lang="en-US" sz="2400" b="1" dirty="0"/>
              <a:t>. (</a:t>
            </a:r>
            <a:r>
              <a:rPr lang="en-US" sz="2400" b="1" i="1" dirty="0" err="1">
                <a:latin typeface="Arial" panose="020B0604020202020204" pitchFamily="34" charset="0"/>
                <a:cs typeface="Arial" panose="020B0604020202020204" pitchFamily="34" charset="0"/>
              </a:rPr>
              <a:t>s.r.c</a:t>
            </a:r>
            <a:r>
              <a:rPr lang="en-US" sz="2400" b="1" i="1" dirty="0">
                <a:latin typeface="Arial" panose="020B0604020202020204" pitchFamily="34" charset="0"/>
                <a:cs typeface="Arial" panose="020B0604020202020204" pitchFamily="34" charset="0"/>
              </a:rPr>
              <a:t>.</a:t>
            </a:r>
            <a:r>
              <a:rPr lang="en-US" sz="2400" b="1" dirty="0">
                <a:latin typeface="Arial" panose="020B0604020202020204" pitchFamily="34" charset="0"/>
                <a:cs typeface="Arial" panose="020B0604020202020204" pitchFamily="34" charset="0"/>
              </a:rPr>
              <a:t>= -</a:t>
            </a:r>
            <a:r>
              <a:rPr lang="en-US" sz="2400" b="1" dirty="0"/>
              <a:t>0.67 , </a:t>
            </a:r>
            <a:r>
              <a:rPr lang="en-US" sz="2400" b="1" i="1" dirty="0"/>
              <a:t>P</a:t>
            </a:r>
            <a:r>
              <a:rPr lang="en-US" sz="2400" b="1" dirty="0"/>
              <a:t> &lt;0.001) </a:t>
            </a:r>
          </a:p>
        </p:txBody>
      </p:sp>
      <p:sp>
        <p:nvSpPr>
          <p:cNvPr id="10" name="TextBox 9">
            <a:extLst>
              <a:ext uri="{FF2B5EF4-FFF2-40B4-BE49-F238E27FC236}">
                <a16:creationId xmlns:a16="http://schemas.microsoft.com/office/drawing/2014/main" id="{17ED8A05-BF85-4D1F-84ED-BBC3CA01575E}"/>
              </a:ext>
            </a:extLst>
          </p:cNvPr>
          <p:cNvSpPr txBox="1"/>
          <p:nvPr/>
        </p:nvSpPr>
        <p:spPr>
          <a:xfrm>
            <a:off x="-71191" y="1581937"/>
            <a:ext cx="880071" cy="369332"/>
          </a:xfrm>
          <a:prstGeom prst="rect">
            <a:avLst/>
          </a:prstGeom>
          <a:noFill/>
        </p:spPr>
        <p:txBody>
          <a:bodyPr wrap="square" rtlCol="0">
            <a:spAutoFit/>
          </a:bodyPr>
          <a:lstStyle/>
          <a:p>
            <a:r>
              <a:rPr lang="en-US" b="1" dirty="0"/>
              <a:t>HIH</a:t>
            </a:r>
          </a:p>
        </p:txBody>
      </p:sp>
      <p:sp>
        <p:nvSpPr>
          <p:cNvPr id="11" name="TextBox 10">
            <a:extLst>
              <a:ext uri="{FF2B5EF4-FFF2-40B4-BE49-F238E27FC236}">
                <a16:creationId xmlns:a16="http://schemas.microsoft.com/office/drawing/2014/main" id="{4821CB2D-320A-4CB8-B3A2-5079AFDC8FB0}"/>
              </a:ext>
            </a:extLst>
          </p:cNvPr>
          <p:cNvSpPr txBox="1"/>
          <p:nvPr/>
        </p:nvSpPr>
        <p:spPr>
          <a:xfrm>
            <a:off x="-64728" y="2974704"/>
            <a:ext cx="880071" cy="369332"/>
          </a:xfrm>
          <a:prstGeom prst="rect">
            <a:avLst/>
          </a:prstGeom>
          <a:noFill/>
        </p:spPr>
        <p:txBody>
          <a:bodyPr wrap="square" rtlCol="0">
            <a:spAutoFit/>
          </a:bodyPr>
          <a:lstStyle/>
          <a:p>
            <a:r>
              <a:rPr lang="en-US" b="1" dirty="0"/>
              <a:t>J01</a:t>
            </a:r>
          </a:p>
        </p:txBody>
      </p:sp>
      <p:sp>
        <p:nvSpPr>
          <p:cNvPr id="14" name="TextBox 13">
            <a:extLst>
              <a:ext uri="{FF2B5EF4-FFF2-40B4-BE49-F238E27FC236}">
                <a16:creationId xmlns:a16="http://schemas.microsoft.com/office/drawing/2014/main" id="{797D88A6-E345-4E4C-9F39-0F096CE63A58}"/>
              </a:ext>
            </a:extLst>
          </p:cNvPr>
          <p:cNvSpPr txBox="1"/>
          <p:nvPr/>
        </p:nvSpPr>
        <p:spPr>
          <a:xfrm>
            <a:off x="-71192" y="4287766"/>
            <a:ext cx="880071" cy="369332"/>
          </a:xfrm>
          <a:prstGeom prst="rect">
            <a:avLst/>
          </a:prstGeom>
          <a:noFill/>
        </p:spPr>
        <p:txBody>
          <a:bodyPr wrap="square" rtlCol="0">
            <a:spAutoFit/>
          </a:bodyPr>
          <a:lstStyle/>
          <a:p>
            <a:r>
              <a:rPr lang="en-US" b="1" dirty="0"/>
              <a:t>DEXX</a:t>
            </a:r>
          </a:p>
        </p:txBody>
      </p:sp>
    </p:spTree>
    <p:extLst>
      <p:ext uri="{BB962C8B-B14F-4D97-AF65-F5344CB8AC3E}">
        <p14:creationId xmlns:p14="http://schemas.microsoft.com/office/powerpoint/2010/main" val="363178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25357</TotalTime>
  <Words>2002</Words>
  <Application>Microsoft Office PowerPoint</Application>
  <PresentationFormat>On-screen Show (4:3)</PresentationFormat>
  <Paragraphs>150</Paragraphs>
  <Slides>12</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ＭＳ Ｐゴシック</vt:lpstr>
      <vt:lpstr>Arial</vt:lpstr>
      <vt:lpstr>Calibri</vt:lpstr>
      <vt:lpstr>Symbol</vt:lpstr>
      <vt:lpstr>Wingdings</vt:lpstr>
      <vt:lpstr>Office Theme</vt:lpstr>
      <vt:lpstr>Evaluation of an antibody to Alpha4Beta7 in the control of SIV infection   </vt:lpstr>
      <vt:lpstr>Background</vt:lpstr>
      <vt:lpstr>Purpose</vt:lpstr>
      <vt:lpstr>Methods (1)</vt:lpstr>
      <vt:lpstr>Methods (2)</vt:lpstr>
      <vt:lpstr>Methods (3)</vt:lpstr>
      <vt:lpstr>PowerPoint Presentation</vt:lpstr>
      <vt:lpstr>PowerPoint Presentation</vt:lpstr>
      <vt:lpstr>PowerPoint Presentation</vt:lpstr>
      <vt:lpstr>PowerPoint Presentation</vt:lpstr>
      <vt:lpstr>Conclusions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 Cliff Laneq</dc:creator>
  <cp:lastModifiedBy>Di Mascio, Michele (NIH/NIAID) [E]</cp:lastModifiedBy>
  <cp:revision>302</cp:revision>
  <cp:lastPrinted>2015-07-08T11:52:38Z</cp:lastPrinted>
  <dcterms:created xsi:type="dcterms:W3CDTF">2015-02-24T01:04:06Z</dcterms:created>
  <dcterms:modified xsi:type="dcterms:W3CDTF">2018-07-23T08:10:04Z</dcterms:modified>
</cp:coreProperties>
</file>